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5"/>
  </p:notesMasterIdLst>
  <p:handoutMasterIdLst>
    <p:handoutMasterId r:id="rId26"/>
  </p:handoutMasterIdLst>
  <p:sldIdLst>
    <p:sldId id="257" r:id="rId2"/>
    <p:sldId id="446" r:id="rId3"/>
    <p:sldId id="447" r:id="rId4"/>
    <p:sldId id="403" r:id="rId5"/>
    <p:sldId id="452" r:id="rId6"/>
    <p:sldId id="256" r:id="rId7"/>
    <p:sldId id="489" r:id="rId8"/>
    <p:sldId id="440" r:id="rId9"/>
    <p:sldId id="421" r:id="rId10"/>
    <p:sldId id="493" r:id="rId11"/>
    <p:sldId id="311" r:id="rId12"/>
    <p:sldId id="481" r:id="rId13"/>
    <p:sldId id="483" r:id="rId14"/>
    <p:sldId id="484" r:id="rId15"/>
    <p:sldId id="494" r:id="rId16"/>
    <p:sldId id="485" r:id="rId17"/>
    <p:sldId id="486" r:id="rId18"/>
    <p:sldId id="487" r:id="rId19"/>
    <p:sldId id="488" r:id="rId20"/>
    <p:sldId id="495" r:id="rId21"/>
    <p:sldId id="343" r:id="rId22"/>
    <p:sldId id="491" r:id="rId23"/>
    <p:sldId id="268" r:id="rId24"/>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772"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F"/>
    <a:srgbClr val="E7EAEA"/>
    <a:srgbClr val="CBD2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5" autoAdjust="0"/>
    <p:restoredTop sz="86831" autoAdjust="0"/>
  </p:normalViewPr>
  <p:slideViewPr>
    <p:cSldViewPr snapToGrid="0" showGuides="1">
      <p:cViewPr varScale="1">
        <p:scale>
          <a:sx n="82" d="100"/>
          <a:sy n="82" d="100"/>
        </p:scale>
        <p:origin x="90" y="312"/>
      </p:cViewPr>
      <p:guideLst>
        <p:guide orient="horz" pos="2183"/>
        <p:guide pos="3772"/>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9" d="100"/>
          <a:sy n="79" d="100"/>
        </p:scale>
        <p:origin x="-3906" y="-108"/>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sz="1000" dirty="0">
              <a:latin typeface="Arial" pitchFamily="34" charset="0"/>
              <a:cs typeface="Arial" pitchFamily="34" charset="0"/>
            </a:endParaRPr>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sz="1000">
                <a:latin typeface="Arial" pitchFamily="34" charset="0"/>
                <a:cs typeface="Arial" pitchFamily="34" charset="0"/>
              </a:rPr>
              <a:pPr>
                <a:defRPr/>
              </a:pPr>
              <a:t>11.05.2021</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sz="1000">
                <a:latin typeface="Arial" pitchFamily="34" charset="0"/>
                <a:cs typeface="Arial" pitchFamily="34" charset="0"/>
              </a:rPr>
              <a:pPr>
                <a:defRPr/>
              </a:pPr>
              <a:t>‹Nr.›</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000" smtClean="0">
                <a:latin typeface="+mn-lt"/>
              </a:defRPr>
            </a:lvl1pPr>
          </a:lstStyle>
          <a:p>
            <a:pPr>
              <a:defRPr/>
            </a:pPr>
            <a:fld id="{E619EF57-6584-4C28-9DE9-68C51C925951}" type="datetimeFigureOut">
              <a:rPr lang="de-DE" smtClean="0"/>
              <a:pPr>
                <a:defRPr/>
              </a:pPr>
              <a:t>11.05.2021</a:t>
            </a:fld>
            <a:endParaRPr lang="de-DE" dirty="0"/>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‹Nr.›</a:t>
            </a:fld>
            <a:endParaRPr lang="de-DE" dirty="0"/>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188458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a:xfrm>
            <a:off x="383119" y="6227766"/>
            <a:ext cx="975783" cy="396875"/>
          </a:xfrm>
          <a:prstGeom prst="rect">
            <a:avLst/>
          </a:prstGeom>
        </p:spPr>
        <p:txBody>
          <a:bodyPr/>
          <a:lstStyle>
            <a:lvl1pPr>
              <a:defRPr>
                <a:solidFill>
                  <a:schemeClr val="tx2">
                    <a:alpha val="0"/>
                  </a:schemeClr>
                </a:solidFill>
              </a:defRPr>
            </a:lvl1pPr>
          </a:lstStyle>
          <a:p>
            <a:pPr>
              <a:defRPr/>
            </a:pPr>
            <a:endParaRPr lang="de-DE" dirty="0"/>
          </a:p>
        </p:txBody>
      </p:sp>
      <p:sp>
        <p:nvSpPr>
          <p:cNvPr id="6" name="Subtitle 2"/>
          <p:cNvSpPr>
            <a:spLocks noGrp="1"/>
          </p:cNvSpPr>
          <p:nvPr>
            <p:ph type="subTitle" idx="1"/>
          </p:nvPr>
        </p:nvSpPr>
        <p:spPr>
          <a:xfrm>
            <a:off x="384000" y="4766934"/>
            <a:ext cx="11424000" cy="973216"/>
          </a:xfrm>
          <a:prstGeom prst="rect">
            <a:avLst/>
          </a:prstGeom>
        </p:spPr>
        <p:txBody>
          <a:bodyPr lIns="0" tIns="0" rIns="0" bIns="0"/>
          <a:lstStyle>
            <a:lvl1pPr marL="0" indent="0" algn="l">
              <a:lnSpc>
                <a:spcPct val="100000"/>
              </a:lnSpc>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pic>
        <p:nvPicPr>
          <p:cNvPr id="7" name="Grafik 6"/>
          <p:cNvPicPr>
            <a:picLocks/>
          </p:cNvPicPr>
          <p:nvPr userDrawn="1"/>
        </p:nvPicPr>
        <p:blipFill>
          <a:blip r:embed="rId2" cstate="print">
            <a:extLst>
              <a:ext uri="{28A0092B-C50C-407E-A947-70E740481C1C}">
                <a14:useLocalDpi xmlns:a14="http://schemas.microsoft.com/office/drawing/2010/main" val="0"/>
              </a:ext>
            </a:extLst>
          </a:blip>
          <a:srcRect t="48967" b="13242"/>
          <a:stretch>
            <a:fillRect/>
          </a:stretch>
        </p:blipFill>
        <p:spPr bwMode="auto">
          <a:xfrm>
            <a:off x="0" y="3"/>
            <a:ext cx="12192000" cy="306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383118" y="3251977"/>
            <a:ext cx="11424881" cy="1325563"/>
          </a:xfrm>
          <a:prstGeom prst="rect">
            <a:avLst/>
          </a:prstGeom>
        </p:spPr>
        <p:txBody>
          <a:bodyPr/>
          <a:lstStyle/>
          <a:p>
            <a:r>
              <a:rPr lang="de-DE" dirty="0"/>
              <a:t>Mastertitelformat bearbeiten</a:t>
            </a:r>
          </a:p>
        </p:txBody>
      </p:sp>
      <p:pic>
        <p:nvPicPr>
          <p:cNvPr id="9" name="Grafik 8">
            <a:extLst>
              <a:ext uri="{FF2B5EF4-FFF2-40B4-BE49-F238E27FC236}">
                <a16:creationId xmlns:a16="http://schemas.microsoft.com/office/drawing/2014/main" id="{807F03E4-FF58-4977-9A41-2EDE1DF44363}"/>
              </a:ext>
            </a:extLst>
          </p:cNvPr>
          <p:cNvPicPr>
            <a:picLocks noChangeAspect="1"/>
          </p:cNvPicPr>
          <p:nvPr userDrawn="1"/>
        </p:nvPicPr>
        <p:blipFill>
          <a:blip r:embed="rId3"/>
          <a:stretch>
            <a:fillRect/>
          </a:stretch>
        </p:blipFill>
        <p:spPr>
          <a:xfrm>
            <a:off x="8641737" y="6083638"/>
            <a:ext cx="3159067" cy="730800"/>
          </a:xfrm>
          <a:prstGeom prst="rect">
            <a:avLst/>
          </a:prstGeom>
        </p:spPr>
      </p:pic>
    </p:spTree>
    <p:extLst>
      <p:ext uri="{BB962C8B-B14F-4D97-AF65-F5344CB8AC3E}">
        <p14:creationId xmlns:p14="http://schemas.microsoft.com/office/powerpoint/2010/main" val="2783472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400" b="1">
                <a:solidFill>
                  <a:schemeClr val="tx2"/>
                </a:solidFill>
              </a:defRPr>
            </a:lvl1pPr>
          </a:lstStyle>
          <a:p>
            <a:r>
              <a:rPr lang="de-DE" dirty="0"/>
              <a:t>Mastertitelformat bearbeiten</a:t>
            </a:r>
            <a:endParaRPr lang="en-US" dirty="0"/>
          </a:p>
        </p:txBody>
      </p:sp>
      <p:sp>
        <p:nvSpPr>
          <p:cNvPr id="7" name="Textplatzhalter 6"/>
          <p:cNvSpPr>
            <a:spLocks noGrp="1"/>
          </p:cNvSpPr>
          <p:nvPr>
            <p:ph type="body" sz="quarter" idx="12"/>
          </p:nvPr>
        </p:nvSpPr>
        <p:spPr>
          <a:xfrm>
            <a:off x="383119" y="1049867"/>
            <a:ext cx="11425767" cy="4386199"/>
          </a:xfrm>
          <a:prstGeom prst="rect">
            <a:avLst/>
          </a:prstGeom>
        </p:spPr>
        <p:txBody>
          <a:bodyPr lIns="0" tIns="0" rIns="0" bIns="0"/>
          <a:lstStyle>
            <a:lvl1pPr marL="0" indent="0">
              <a:buFontTx/>
              <a:buNone/>
              <a:defRPr/>
            </a:lvl1pPr>
          </a:lstStyle>
          <a:p>
            <a:pPr lvl="0"/>
            <a:r>
              <a:rPr lang="de-DE"/>
              <a:t>Mastertextformat bearbeiten</a:t>
            </a:r>
          </a:p>
        </p:txBody>
      </p:sp>
    </p:spTree>
    <p:extLst>
      <p:ext uri="{BB962C8B-B14F-4D97-AF65-F5344CB8AC3E}">
        <p14:creationId xmlns:p14="http://schemas.microsoft.com/office/powerpoint/2010/main" val="130120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cxnSp>
        <p:nvCxnSpPr>
          <p:cNvPr id="13" name="Gerader Verbinder 12"/>
          <p:cNvCxnSpPr/>
          <p:nvPr userDrawn="1"/>
        </p:nvCxnSpPr>
        <p:spPr>
          <a:xfrm>
            <a:off x="383119"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1993837"/>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sz="4800" dirty="0"/>
              <a:t>Vielen Dank!</a:t>
            </a:r>
            <a:endParaRPr lang="de-DE" sz="4800" b="0" dirty="0">
              <a:solidFill>
                <a:schemeClr val="tx1"/>
              </a:solidFill>
            </a:endParaRPr>
          </a:p>
        </p:txBody>
      </p:sp>
      <p:pic>
        <p:nvPicPr>
          <p:cNvPr id="10" name="Grafik 9">
            <a:extLst>
              <a:ext uri="{FF2B5EF4-FFF2-40B4-BE49-F238E27FC236}">
                <a16:creationId xmlns:a16="http://schemas.microsoft.com/office/drawing/2014/main" id="{AC851CFD-817F-4886-AB9F-951CF40C8064}"/>
              </a:ext>
            </a:extLst>
          </p:cNvPr>
          <p:cNvPicPr>
            <a:picLocks noChangeAspect="1"/>
          </p:cNvPicPr>
          <p:nvPr userDrawn="1"/>
        </p:nvPicPr>
        <p:blipFill>
          <a:blip r:embed="rId2"/>
          <a:stretch>
            <a:fillRect/>
          </a:stretch>
        </p:blipFill>
        <p:spPr>
          <a:xfrm>
            <a:off x="8641737" y="6083638"/>
            <a:ext cx="3159067" cy="730800"/>
          </a:xfrm>
          <a:prstGeom prst="rect">
            <a:avLst/>
          </a:prstGeom>
        </p:spPr>
      </p:pic>
    </p:spTree>
    <p:extLst>
      <p:ext uri="{BB962C8B-B14F-4D97-AF65-F5344CB8AC3E}">
        <p14:creationId xmlns:p14="http://schemas.microsoft.com/office/powerpoint/2010/main" val="190198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R188">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00079" y="93516"/>
            <a:ext cx="9443404" cy="705807"/>
          </a:xfrm>
          <a:prstGeom prst="rect">
            <a:avLst/>
          </a:prstGeom>
        </p:spPr>
        <p:txBody>
          <a:bodyPr anchor="ctr" anchorCtr="0"/>
          <a:lstStyle>
            <a:lvl1pPr>
              <a:defRPr sz="2400" b="0">
                <a:solidFill>
                  <a:srgbClr val="0068B2"/>
                </a:solidFill>
              </a:defRPr>
            </a:lvl1pPr>
          </a:lstStyle>
          <a:p>
            <a:pPr lvl="0"/>
            <a:r>
              <a:rPr lang="de-DE" dirty="0"/>
              <a:t>Hier Titel</a:t>
            </a:r>
          </a:p>
        </p:txBody>
      </p:sp>
      <p:sp>
        <p:nvSpPr>
          <p:cNvPr id="13" name="Inhaltsplatzhalter 2"/>
          <p:cNvSpPr>
            <a:spLocks noGrp="1"/>
          </p:cNvSpPr>
          <p:nvPr>
            <p:ph idx="1" hasCustomPrompt="1"/>
          </p:nvPr>
        </p:nvSpPr>
        <p:spPr>
          <a:xfrm>
            <a:off x="383120" y="1029446"/>
            <a:ext cx="11420485" cy="5533077"/>
          </a:xfrm>
          <a:prstGeom prst="rect">
            <a:avLst/>
          </a:prstGeom>
        </p:spPr>
        <p:txBody>
          <a:bodyPr>
            <a:normAutofit/>
          </a:bodyPr>
          <a:lstStyle>
            <a:lvl1pPr marL="0" indent="0">
              <a:lnSpc>
                <a:spcPct val="100000"/>
              </a:lnSpc>
              <a:spcBef>
                <a:spcPts val="200"/>
              </a:spcBef>
              <a:spcAft>
                <a:spcPts val="300"/>
              </a:spcAft>
              <a:buFontTx/>
              <a:buNone/>
              <a:defRPr sz="2000" baseline="0">
                <a:solidFill>
                  <a:schemeClr val="tx1"/>
                </a:solidFill>
                <a:latin typeface="Arial" pitchFamily="34" charset="0"/>
                <a:cs typeface="Arial" pitchFamily="34" charset="0"/>
              </a:defRPr>
            </a:lvl1pPr>
            <a:lvl2pPr marL="446088" indent="-196850">
              <a:spcBef>
                <a:spcPts val="200"/>
              </a:spcBef>
              <a:defRPr sz="1400">
                <a:solidFill>
                  <a:schemeClr val="tx1"/>
                </a:solidFill>
                <a:latin typeface="Arial" pitchFamily="34" charset="0"/>
                <a:cs typeface="Arial" pitchFamily="34" charset="0"/>
              </a:defRPr>
            </a:lvl2pPr>
          </a:lstStyle>
          <a:p>
            <a:pPr lvl="0"/>
            <a:r>
              <a:rPr lang="de-DE" dirty="0"/>
              <a:t>Erste Ebene</a:t>
            </a:r>
          </a:p>
          <a:p>
            <a:pPr lvl="1"/>
            <a:r>
              <a:rPr lang="de-DE" dirty="0"/>
              <a:t>Zweite Ebene</a:t>
            </a:r>
          </a:p>
          <a:p>
            <a:pPr lvl="1"/>
            <a:endParaRPr lang="de-DE" dirty="0"/>
          </a:p>
          <a:p>
            <a:pPr lvl="0"/>
            <a:endParaRPr lang="de-DE" dirty="0"/>
          </a:p>
        </p:txBody>
      </p:sp>
    </p:spTree>
    <p:extLst>
      <p:ext uri="{BB962C8B-B14F-4D97-AF65-F5344CB8AC3E}">
        <p14:creationId xmlns:p14="http://schemas.microsoft.com/office/powerpoint/2010/main" val="530325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25" name="Textplatzhalter 24"/>
          <p:cNvSpPr>
            <a:spLocks noGrp="1"/>
          </p:cNvSpPr>
          <p:nvPr>
            <p:ph type="body" sz="quarter" idx="11"/>
          </p:nvPr>
        </p:nvSpPr>
        <p:spPr>
          <a:xfrm>
            <a:off x="384001"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12" name="Textplatzhalter 11"/>
          <p:cNvSpPr>
            <a:spLocks noGrp="1"/>
          </p:cNvSpPr>
          <p:nvPr>
            <p:ph type="body" sz="quarter" idx="13"/>
          </p:nvPr>
        </p:nvSpPr>
        <p:spPr>
          <a:xfrm>
            <a:off x="383118" y="1684800"/>
            <a:ext cx="11425767" cy="3194050"/>
          </a:xfrm>
          <a:prstGeom prst="rect">
            <a:avLst/>
          </a:prstGeo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p:txBody>
      </p:sp>
      <p:sp>
        <p:nvSpPr>
          <p:cNvPr id="7" name="Textfeld 6"/>
          <p:cNvSpPr txBox="1"/>
          <p:nvPr userDrawn="1"/>
        </p:nvSpPr>
        <p:spPr>
          <a:xfrm>
            <a:off x="-2995747" y="506414"/>
            <a:ext cx="2756564" cy="3785652"/>
          </a:xfrm>
          <a:prstGeom prst="rect">
            <a:avLst/>
          </a:prstGeom>
          <a:noFill/>
        </p:spPr>
        <p:txBody>
          <a:bodyPr wrap="square">
            <a:spAutoFit/>
          </a:bodyPr>
          <a:lstStyle/>
          <a:p>
            <a:pPr eaLnBrk="1" fontAlgn="auto" hangingPunct="1">
              <a:spcBef>
                <a:spcPts val="0"/>
              </a:spcBef>
              <a:spcAft>
                <a:spcPts val="0"/>
              </a:spcAft>
              <a:defRPr/>
            </a:pPr>
            <a:r>
              <a:rPr lang="de-DE" sz="1000" b="1" dirty="0">
                <a:latin typeface="+mn-lt"/>
              </a:rPr>
              <a:t>Seitenzahlen: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Die Seitenanzeige „1 von X“ ist nicht standardmäßig in </a:t>
            </a:r>
            <a:r>
              <a:rPr lang="de-DE" sz="1000" dirty="0" err="1"/>
              <a:t>Powerpoint</a:t>
            </a:r>
            <a:r>
              <a:rPr lang="de-DE" sz="1000" dirty="0"/>
              <a:t> verfügbar; daher benötigen Sie dazu ein Add-In.</a:t>
            </a:r>
            <a:r>
              <a:rPr lang="de-DE" sz="1000" baseline="0" dirty="0"/>
              <a:t> </a:t>
            </a:r>
            <a:r>
              <a:rPr lang="de-DE" sz="1000" dirty="0"/>
              <a:t>Das Add-In</a:t>
            </a:r>
            <a:r>
              <a:rPr lang="de-DE" sz="1000" baseline="0" dirty="0"/>
              <a:t> kann im Vorlagencenter heruntergeladen werden.</a:t>
            </a:r>
            <a:endParaRPr lang="de-DE" sz="1000" dirty="0"/>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p:txBody>
      </p:sp>
      <p:sp>
        <p:nvSpPr>
          <p:cNvPr id="8" name="Textfeld 7"/>
          <p:cNvSpPr txBox="1"/>
          <p:nvPr userDrawn="1"/>
        </p:nvSpPr>
        <p:spPr>
          <a:xfrm>
            <a:off x="12308115" y="506413"/>
            <a:ext cx="2756564" cy="3785652"/>
          </a:xfrm>
          <a:prstGeom prst="rect">
            <a:avLst/>
          </a:prstGeom>
          <a:noFill/>
        </p:spPr>
        <p:txBody>
          <a:bodyPr wrap="square">
            <a:spAutoFit/>
          </a:bodyPr>
          <a:lstStyle/>
          <a:p>
            <a:r>
              <a:rPr lang="de-DE" sz="1000" b="1" kern="1200" dirty="0">
                <a:solidFill>
                  <a:schemeClr val="tx1"/>
                </a:solidFill>
                <a:latin typeface="Arial" panose="020B0604020202020204" pitchFamily="34" charset="0"/>
                <a:ea typeface="+mn-ea"/>
                <a:cs typeface="+mn-cs"/>
              </a:rPr>
              <a:t>Add-In</a:t>
            </a:r>
            <a:r>
              <a:rPr lang="de-DE" sz="1000" b="1" kern="1200" baseline="0" dirty="0">
                <a:solidFill>
                  <a:schemeClr val="tx1"/>
                </a:solidFill>
                <a:latin typeface="Arial" panose="020B0604020202020204" pitchFamily="34" charset="0"/>
                <a:ea typeface="+mn-ea"/>
                <a:cs typeface="+mn-cs"/>
              </a:rPr>
              <a:t> installieren </a:t>
            </a:r>
          </a:p>
          <a:p>
            <a:r>
              <a:rPr lang="de-DE" sz="1000" dirty="0"/>
              <a:t>Wenn Sie das Add-In dauerhaft installieren möchten, damit Sie es nicht immer anklicken müssen, gehen Sie wie folgt vor:</a:t>
            </a:r>
          </a:p>
          <a:p>
            <a:r>
              <a:rPr lang="de-DE" sz="1000" dirty="0"/>
              <a:t> </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1" baseline="0" dirty="0"/>
              <a:t>Schaltfläche Office</a:t>
            </a:r>
            <a:r>
              <a:rPr lang="de-DE" sz="1000" baseline="0" dirty="0"/>
              <a:t> (für </a:t>
            </a:r>
            <a:r>
              <a:rPr lang="de-DE" sz="1000" b="0" baseline="0" dirty="0"/>
              <a:t>Office 2007-2010</a:t>
            </a:r>
            <a:r>
              <a:rPr lang="de-DE" sz="1000" baseline="0" dirty="0"/>
              <a:t>, runder Button oben links) bzw. auf </a:t>
            </a:r>
            <a:r>
              <a:rPr lang="de-DE" sz="1000" b="1" baseline="0" dirty="0"/>
              <a:t>Datei</a:t>
            </a:r>
            <a:r>
              <a:rPr lang="de-DE" sz="1000" baseline="0" dirty="0"/>
              <a:t> (</a:t>
            </a:r>
            <a:r>
              <a:rPr lang="de-DE" sz="1000" b="0" baseline="0" dirty="0"/>
              <a:t>Office 2013) </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aseline="0" dirty="0"/>
              <a:t>„</a:t>
            </a:r>
            <a:r>
              <a:rPr lang="de-DE" sz="1000" b="1" baseline="0" dirty="0"/>
              <a:t>PowerPoint-Optionen</a:t>
            </a:r>
            <a:r>
              <a:rPr lang="de-DE" sz="1000" baseline="0" dirty="0"/>
              <a:t>“ (für </a:t>
            </a:r>
            <a:r>
              <a:rPr lang="de-DE" sz="1000" b="0" baseline="0" dirty="0"/>
              <a:t>Office 2007-2010</a:t>
            </a:r>
            <a:r>
              <a:rPr lang="de-DE" sz="1000" baseline="0" dirty="0"/>
              <a:t>, unten rechts) bzw. </a:t>
            </a:r>
            <a:r>
              <a:rPr lang="de-DE" sz="1000" b="1" baseline="0" dirty="0"/>
              <a:t>Optionen</a:t>
            </a:r>
            <a:r>
              <a:rPr lang="de-DE" sz="1000" b="0" baseline="0" dirty="0"/>
              <a:t> (Office 2013) </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1" baseline="0" dirty="0"/>
              <a:t>Add-Ins</a:t>
            </a:r>
            <a:endParaRPr lang="de-DE" sz="1000" baseline="0" dirty="0"/>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aseline="0" dirty="0"/>
              <a:t>wählen Sie ganz unten bei </a:t>
            </a:r>
            <a:r>
              <a:rPr lang="de-DE" sz="1000" b="1" baseline="0" dirty="0"/>
              <a:t>Verwalten:</a:t>
            </a:r>
            <a:r>
              <a:rPr lang="de-DE" sz="1000" baseline="0" dirty="0"/>
              <a:t> den Punkt </a:t>
            </a:r>
            <a:r>
              <a:rPr lang="de-DE" sz="1000" b="1" baseline="0" dirty="0"/>
              <a:t>PowerPoint-Add Ins</a:t>
            </a:r>
            <a:r>
              <a:rPr lang="de-DE" sz="1000" baseline="0" dirty="0"/>
              <a:t> und klicken Sie </a:t>
            </a:r>
            <a:r>
              <a:rPr lang="de-DE" sz="1000" b="1" baseline="0" dirty="0"/>
              <a:t>Gehe zu…</a:t>
            </a:r>
            <a:r>
              <a:rPr lang="de-DE" sz="1000" baseline="0" dirty="0"/>
              <a:t>.</a:t>
            </a:r>
            <a:endParaRPr lang="de-DE" sz="1000" kern="1200" baseline="0" dirty="0">
              <a:solidFill>
                <a:schemeClr val="tx1"/>
              </a:solidFill>
              <a:latin typeface="Arial" panose="020B0604020202020204" pitchFamily="34" charset="0"/>
              <a:ea typeface="+mn-ea"/>
              <a:cs typeface="+mn-cs"/>
            </a:endParaRP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kern="1200" baseline="0" dirty="0">
                <a:solidFill>
                  <a:schemeClr val="tx1"/>
                </a:solidFill>
                <a:latin typeface="Arial" panose="020B0604020202020204" pitchFamily="34" charset="0"/>
                <a:ea typeface="+mn-ea"/>
                <a:cs typeface="+mn-cs"/>
              </a:rPr>
              <a:t>Sollte das RWTH Add In angezeigt werden, entfernen Sie es! Anders ist eine dauerhafte Installierung nicht möglich.</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kern="1200" baseline="0" dirty="0">
                <a:solidFill>
                  <a:schemeClr val="tx1"/>
                </a:solidFill>
                <a:latin typeface="Arial" panose="020B0604020202020204" pitchFamily="34" charset="0"/>
                <a:ea typeface="+mn-ea"/>
                <a:cs typeface="+mn-cs"/>
              </a:rPr>
              <a:t>Klicken Sie auf </a:t>
            </a:r>
            <a:r>
              <a:rPr lang="de-DE" sz="1000" b="1" kern="1200" baseline="0" dirty="0">
                <a:solidFill>
                  <a:schemeClr val="tx1"/>
                </a:solidFill>
                <a:latin typeface="Arial" panose="020B0604020202020204" pitchFamily="34" charset="0"/>
                <a:ea typeface="+mn-ea"/>
                <a:cs typeface="+mn-cs"/>
              </a:rPr>
              <a:t>Neu Hinzufügen…</a:t>
            </a:r>
            <a:r>
              <a:rPr lang="de-DE" sz="1000" b="0" kern="1200" baseline="0" dirty="0">
                <a:solidFill>
                  <a:schemeClr val="tx1"/>
                </a:solidFill>
                <a:latin typeface="Arial" panose="020B0604020202020204" pitchFamily="34" charset="0"/>
                <a:ea typeface="+mn-ea"/>
                <a:cs typeface="+mn-cs"/>
              </a:rPr>
              <a:t>, suchen Sie das Add-In auf ihrem PC raus und klicken Sie auf </a:t>
            </a:r>
            <a:r>
              <a:rPr lang="de-DE" sz="1000" b="1" kern="1200" baseline="0" dirty="0">
                <a:solidFill>
                  <a:schemeClr val="tx1"/>
                </a:solidFill>
                <a:latin typeface="Arial" panose="020B0604020202020204" pitchFamily="34" charset="0"/>
                <a:ea typeface="+mn-ea"/>
                <a:cs typeface="+mn-cs"/>
              </a:rPr>
              <a:t>OK</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defRPr/>
            </a:pPr>
            <a:r>
              <a:rPr lang="de-DE" sz="1000" b="0" kern="1200" baseline="0" dirty="0">
                <a:solidFill>
                  <a:schemeClr val="tx1"/>
                </a:solidFill>
                <a:latin typeface="Arial" panose="020B0604020202020204" pitchFamily="34" charset="0"/>
                <a:ea typeface="+mn-ea"/>
                <a:cs typeface="+mn-cs"/>
              </a:rPr>
              <a:t>Mit </a:t>
            </a:r>
            <a:r>
              <a:rPr lang="de-DE" sz="1000" b="1" kern="1200" baseline="0" dirty="0">
                <a:solidFill>
                  <a:schemeClr val="tx1"/>
                </a:solidFill>
                <a:latin typeface="Arial" panose="020B0604020202020204" pitchFamily="34" charset="0"/>
                <a:ea typeface="+mn-ea"/>
                <a:cs typeface="+mn-cs"/>
              </a:rPr>
              <a:t>Schließen </a:t>
            </a:r>
            <a:r>
              <a:rPr lang="de-DE" sz="1000" b="0" kern="1200" baseline="0" dirty="0">
                <a:solidFill>
                  <a:schemeClr val="tx1"/>
                </a:solidFill>
                <a:latin typeface="Arial" panose="020B0604020202020204" pitchFamily="34" charset="0"/>
                <a:ea typeface="+mn-ea"/>
                <a:cs typeface="+mn-cs"/>
              </a:rPr>
              <a:t>wird das Add-In dauerhaft gespeichert. Sie können es danach jederzeit wieder entfernen</a:t>
            </a:r>
          </a:p>
        </p:txBody>
      </p:sp>
    </p:spTree>
    <p:extLst>
      <p:ext uri="{BB962C8B-B14F-4D97-AF65-F5344CB8AC3E}">
        <p14:creationId xmlns:p14="http://schemas.microsoft.com/office/powerpoint/2010/main" val="1491480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400" b="1">
                <a:solidFill>
                  <a:schemeClr val="tx2"/>
                </a:solidFill>
              </a:defRPr>
            </a:lvl1pPr>
          </a:lstStyle>
          <a:p>
            <a:r>
              <a:rPr lang="de-DE" dirty="0"/>
              <a:t>Mastertitelformat bearbeiten</a:t>
            </a:r>
            <a:endParaRPr lang="en-US" dirty="0"/>
          </a:p>
        </p:txBody>
      </p:sp>
      <p:sp>
        <p:nvSpPr>
          <p:cNvPr id="3" name="Content Placeholder 2"/>
          <p:cNvSpPr>
            <a:spLocks noGrp="1"/>
          </p:cNvSpPr>
          <p:nvPr>
            <p:ph idx="1"/>
          </p:nvPr>
        </p:nvSpPr>
        <p:spPr>
          <a:xfrm>
            <a:off x="384000" y="1152000"/>
            <a:ext cx="11424000" cy="252000"/>
          </a:xfrm>
          <a:prstGeom prst="rect">
            <a:avLst/>
          </a:prstGeom>
          <a:noFill/>
        </p:spPr>
        <p:txBody>
          <a:bodyPr lIns="0" tIns="0" rIns="0" bIns="0"/>
          <a:lstStyle>
            <a:lvl1pPr marL="0" indent="0">
              <a:lnSpc>
                <a:spcPct val="100000"/>
              </a:lnSpc>
              <a:spcBef>
                <a:spcPts val="0"/>
              </a:spcBef>
              <a:buFontTx/>
              <a:buNone/>
              <a:defRPr sz="1500" b="1" i="0"/>
            </a:lvl1pPr>
            <a:lvl2pPr marL="162000" indent="135000">
              <a:buClr>
                <a:schemeClr val="tx2"/>
              </a:buClr>
              <a:defRPr sz="1350"/>
            </a:lvl2pPr>
            <a:lvl3pPr marL="324000" indent="135000">
              <a:buClr>
                <a:schemeClr val="tx2"/>
              </a:buClr>
              <a:buFont typeface="Symbol" panose="05050102010706020507" pitchFamily="18" charset="2"/>
              <a:buChar char="-"/>
              <a:defRPr sz="1200"/>
            </a:lvl3pPr>
            <a:lvl4pPr marL="486000" indent="135000">
              <a:buClr>
                <a:schemeClr val="tx2"/>
              </a:buClr>
              <a:buFont typeface="Wingdings" panose="05000000000000000000" pitchFamily="2" charset="2"/>
              <a:buChar char="§"/>
              <a:defRPr sz="1200"/>
            </a:lvl4pPr>
            <a:lvl5pPr marL="648000" indent="135000">
              <a:buClr>
                <a:schemeClr val="tx2"/>
              </a:buClr>
              <a:buFont typeface="Arial" panose="020B0604020202020204" pitchFamily="34" charset="0"/>
              <a:buChar char="-"/>
              <a:defRPr sz="1200"/>
            </a:lvl5pPr>
          </a:lstStyle>
          <a:p>
            <a:pPr lvl="0"/>
            <a:r>
              <a:rPr lang="de-DE" dirty="0"/>
              <a:t>Mastertextformat bearbeiten</a:t>
            </a:r>
          </a:p>
        </p:txBody>
      </p:sp>
      <p:sp>
        <p:nvSpPr>
          <p:cNvPr id="7" name="Textplatzhalter 6"/>
          <p:cNvSpPr>
            <a:spLocks noGrp="1"/>
          </p:cNvSpPr>
          <p:nvPr>
            <p:ph type="body" sz="quarter" idx="12"/>
          </p:nvPr>
        </p:nvSpPr>
        <p:spPr>
          <a:xfrm>
            <a:off x="383119" y="1684803"/>
            <a:ext cx="11425767" cy="3751263"/>
          </a:xfrm>
          <a:prstGeom prst="rect">
            <a:avLst/>
          </a:prstGeom>
        </p:spPr>
        <p:txBody>
          <a:bodyPr lIns="0" tIns="0" rIns="0" bIns="0"/>
          <a:lstStyle>
            <a:lvl1pPr marL="0" indent="0">
              <a:buFontTx/>
              <a:buNone/>
              <a:defRPr/>
            </a:lvl1pPr>
          </a:lstStyle>
          <a:p>
            <a:pPr lvl="0"/>
            <a:r>
              <a:rPr lang="de-DE" dirty="0"/>
              <a:t>Mastertextformat bearbeiten</a:t>
            </a:r>
          </a:p>
        </p:txBody>
      </p:sp>
    </p:spTree>
    <p:extLst>
      <p:ext uri="{BB962C8B-B14F-4D97-AF65-F5344CB8AC3E}">
        <p14:creationId xmlns:p14="http://schemas.microsoft.com/office/powerpoint/2010/main" val="1324334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p:cNvSpPr txBox="1">
            <a:spLocks/>
          </p:cNvSpPr>
          <p:nvPr/>
        </p:nvSpPr>
        <p:spPr>
          <a:xfrm>
            <a:off x="960343" y="6227763"/>
            <a:ext cx="6899066" cy="245965"/>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800" dirty="0"/>
              <a:t>DRAGen – Beta Release Event | M. Henrich M.Sc. | </a:t>
            </a:r>
            <a:fld id="{87157455-CD65-4205-AAA5-B05F3B89C431}" type="datetime2">
              <a:rPr lang="en-US" sz="800" smtClean="0"/>
              <a:t>Tuesday, May 11, 2021</a:t>
            </a:fld>
            <a:r>
              <a:rPr lang="de-DE" sz="800" dirty="0"/>
              <a:t> </a:t>
            </a:r>
            <a:endParaRPr lang="en-US" sz="800" dirty="0"/>
          </a:p>
        </p:txBody>
      </p:sp>
      <p:cxnSp>
        <p:nvCxnSpPr>
          <p:cNvPr id="11" name="Gerader Verbinder 10"/>
          <p:cNvCxnSpPr/>
          <p:nvPr/>
        </p:nvCxnSpPr>
        <p:spPr>
          <a:xfrm>
            <a:off x="383119"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9"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lide Number Placeholder 5"/>
          <p:cNvSpPr txBox="1">
            <a:spLocks/>
          </p:cNvSpPr>
          <p:nvPr userDrawn="1"/>
        </p:nvSpPr>
        <p:spPr>
          <a:xfrm>
            <a:off x="383119" y="6227763"/>
            <a:ext cx="1154449" cy="315118"/>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660BDE7-85EA-436B-98D9-7D77C779EC20}" type="slidenum">
              <a:rPr lang="de-DE" sz="675" smtClean="0"/>
              <a:pPr fontAlgn="auto">
                <a:spcBef>
                  <a:spcPts val="0"/>
                </a:spcBef>
                <a:spcAft>
                  <a:spcPts val="0"/>
                </a:spcAft>
                <a:defRPr/>
              </a:pPr>
              <a:t>‹Nr.›</a:t>
            </a:fld>
            <a:r>
              <a:rPr lang="de-DE" sz="675" dirty="0"/>
              <a:t> </a:t>
            </a:r>
          </a:p>
        </p:txBody>
      </p:sp>
      <p:pic>
        <p:nvPicPr>
          <p:cNvPr id="7" name="Grafik 6">
            <a:extLst>
              <a:ext uri="{FF2B5EF4-FFF2-40B4-BE49-F238E27FC236}">
                <a16:creationId xmlns:a16="http://schemas.microsoft.com/office/drawing/2014/main" id="{EA9E1F1A-1149-43A9-BA07-066A0E3E42B9}"/>
              </a:ext>
            </a:extLst>
          </p:cNvPr>
          <p:cNvPicPr>
            <a:picLocks noChangeAspect="1"/>
          </p:cNvPicPr>
          <p:nvPr userDrawn="1"/>
        </p:nvPicPr>
        <p:blipFill>
          <a:blip r:embed="rId8"/>
          <a:stretch>
            <a:fillRect/>
          </a:stretch>
        </p:blipFill>
        <p:spPr>
          <a:xfrm>
            <a:off x="8641737" y="6083638"/>
            <a:ext cx="3159067" cy="730800"/>
          </a:xfrm>
          <a:prstGeom prst="rect">
            <a:avLst/>
          </a:prstGeom>
        </p:spPr>
      </p:pic>
    </p:spTree>
  </p:cSld>
  <p:clrMap bg1="lt1" tx1="dk1" bg2="lt2" tx2="dk2" accent1="accent1" accent2="accent2" accent3="accent3" accent4="accent4" accent5="accent5" accent6="accent6" hlink="hlink" folHlink="folHlink"/>
  <p:sldLayoutIdLst>
    <p:sldLayoutId id="2147483766" r:id="rId1"/>
    <p:sldLayoutId id="2147483753" r:id="rId2"/>
    <p:sldLayoutId id="2147483770" r:id="rId3"/>
    <p:sldLayoutId id="2147483772" r:id="rId4"/>
    <p:sldLayoutId id="2147483773" r:id="rId5"/>
    <p:sldLayoutId id="2147483774" r:id="rId6"/>
  </p:sldLayoutIdLst>
  <p:hf sldNum="0" hdr="0"/>
  <p:txStyles>
    <p:titleStyle>
      <a:lvl1pPr algn="l" rtl="0" eaLnBrk="1" fontAlgn="base" hangingPunct="1">
        <a:lnSpc>
          <a:spcPct val="90000"/>
        </a:lnSpc>
        <a:spcBef>
          <a:spcPct val="0"/>
        </a:spcBef>
        <a:spcAft>
          <a:spcPct val="0"/>
        </a:spcAft>
        <a:defRPr sz="33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33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33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33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3300">
          <a:solidFill>
            <a:schemeClr val="tx1"/>
          </a:solidFill>
          <a:latin typeface="Arial" panose="020B0604020202020204" pitchFamily="34" charset="0"/>
          <a:cs typeface="Arial" panose="020B0604020202020204" pitchFamily="34" charset="0"/>
        </a:defRPr>
      </a:lvl5pPr>
      <a:lvl6pPr marL="342900" algn="l" rtl="0" eaLnBrk="1" fontAlgn="base" hangingPunct="1">
        <a:lnSpc>
          <a:spcPct val="90000"/>
        </a:lnSpc>
        <a:spcBef>
          <a:spcPct val="0"/>
        </a:spcBef>
        <a:spcAft>
          <a:spcPct val="0"/>
        </a:spcAft>
        <a:defRPr sz="3300">
          <a:solidFill>
            <a:schemeClr val="tx1"/>
          </a:solidFill>
          <a:latin typeface="Arial" panose="020B0604020202020204" pitchFamily="34" charset="0"/>
          <a:cs typeface="Arial" panose="020B0604020202020204" pitchFamily="34" charset="0"/>
        </a:defRPr>
      </a:lvl6pPr>
      <a:lvl7pPr marL="685800" algn="l" rtl="0" eaLnBrk="1" fontAlgn="base" hangingPunct="1">
        <a:lnSpc>
          <a:spcPct val="90000"/>
        </a:lnSpc>
        <a:spcBef>
          <a:spcPct val="0"/>
        </a:spcBef>
        <a:spcAft>
          <a:spcPct val="0"/>
        </a:spcAft>
        <a:defRPr sz="3300">
          <a:solidFill>
            <a:schemeClr val="tx1"/>
          </a:solidFill>
          <a:latin typeface="Arial" panose="020B0604020202020204" pitchFamily="34" charset="0"/>
          <a:cs typeface="Arial" panose="020B0604020202020204" pitchFamily="34" charset="0"/>
        </a:defRPr>
      </a:lvl7pPr>
      <a:lvl8pPr marL="1028700" algn="l" rtl="0" eaLnBrk="1" fontAlgn="base" hangingPunct="1">
        <a:lnSpc>
          <a:spcPct val="90000"/>
        </a:lnSpc>
        <a:spcBef>
          <a:spcPct val="0"/>
        </a:spcBef>
        <a:spcAft>
          <a:spcPct val="0"/>
        </a:spcAft>
        <a:defRPr sz="3300">
          <a:solidFill>
            <a:schemeClr val="tx1"/>
          </a:solidFill>
          <a:latin typeface="Arial" panose="020B0604020202020204" pitchFamily="34" charset="0"/>
          <a:cs typeface="Arial" panose="020B0604020202020204" pitchFamily="34" charset="0"/>
        </a:defRPr>
      </a:lvl8pPr>
      <a:lvl9pPr marL="1371600" algn="l" rtl="0" eaLnBrk="1" fontAlgn="base" hangingPunct="1">
        <a:lnSpc>
          <a:spcPct val="90000"/>
        </a:lnSpc>
        <a:spcBef>
          <a:spcPct val="0"/>
        </a:spcBef>
        <a:spcAft>
          <a:spcPct val="0"/>
        </a:spcAft>
        <a:defRPr sz="3300">
          <a:solidFill>
            <a:schemeClr val="tx1"/>
          </a:solidFill>
          <a:latin typeface="Arial" panose="020B0604020202020204" pitchFamily="34" charset="0"/>
          <a:cs typeface="Arial" panose="020B0604020202020204" pitchFamily="34" charset="0"/>
        </a:defRPr>
      </a:lvl9pPr>
    </p:titleStyle>
    <p:bodyStyle>
      <a:lvl1pPr marL="162000" indent="-162000" algn="l" defTabSz="162000" rtl="0" eaLnBrk="1" fontAlgn="base" hangingPunct="1">
        <a:lnSpc>
          <a:spcPct val="100000"/>
        </a:lnSpc>
        <a:spcBef>
          <a:spcPts val="0"/>
        </a:spcBef>
        <a:spcAft>
          <a:spcPct val="0"/>
        </a:spcAft>
        <a:buClr>
          <a:schemeClr val="tx2"/>
        </a:buClr>
        <a:buFont typeface="Arial" panose="020B0604020202020204" pitchFamily="34" charset="0"/>
        <a:buChar char="•"/>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9" userDrawn="1">
          <p15:clr>
            <a:srgbClr val="F26B43"/>
          </p15:clr>
        </p15:guide>
        <p15:guide id="8" pos="50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slide" Target="slide4.xml"/><Relationship Id="rId7" Type="http://schemas.openxmlformats.org/officeDocument/2006/relationships/slide" Target="slide6.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slide" Target="slide11.xml"/><Relationship Id="rId4" Type="http://schemas.openxmlformats.org/officeDocument/2006/relationships/image" Target="../media/image9.jpg"/><Relationship Id="rId9" Type="http://schemas.openxmlformats.org/officeDocument/2006/relationships/slide" Target="slide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 Target="slide16.xml"/><Relationship Id="rId7" Type="http://schemas.openxmlformats.org/officeDocument/2006/relationships/slide" Target="slide11.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slide" Target="slide4.xml"/><Relationship Id="rId4" Type="http://schemas.openxmlformats.org/officeDocument/2006/relationships/image" Target="../media/image8.jpg"/><Relationship Id="rId9" Type="http://schemas.openxmlformats.org/officeDocument/2006/relationships/slide" Target="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slide" Target="slide11.xml"/><Relationship Id="rId4" Type="http://schemas.openxmlformats.org/officeDocument/2006/relationships/image" Target="../media/image9.jpg"/><Relationship Id="rId9"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rwth-aachen.de/ims_iehk/drage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 Target="slide4.xml"/><Relationship Id="rId7" Type="http://schemas.openxmlformats.org/officeDocument/2006/relationships/slide" Target="slide16.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slide" Target="slide11.xml"/><Relationship Id="rId4" Type="http://schemas.openxmlformats.org/officeDocument/2006/relationships/image" Target="../media/image9.jpg"/><Relationship Id="rId9" Type="http://schemas.openxmlformats.org/officeDocument/2006/relationships/slide" Target="slide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slide" Target="slide4.xml"/><Relationship Id="rId7" Type="http://schemas.openxmlformats.org/officeDocument/2006/relationships/slide" Target="slide6.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slide" Target="slide11.xml"/><Relationship Id="rId4" Type="http://schemas.openxmlformats.org/officeDocument/2006/relationships/image" Target="../media/image9.jpg"/><Relationship Id="rId9" Type="http://schemas.openxmlformats.org/officeDocument/2006/relationships/slide" Target="slide1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83119" y="3292293"/>
            <a:ext cx="11424881" cy="987025"/>
          </a:xfrm>
          <a:prstGeom prst="rect">
            <a:avLst/>
          </a:prstGeom>
        </p:spPr>
        <p:txBody>
          <a:bodyPr/>
          <a:lstStyle/>
          <a:p>
            <a:r>
              <a:rPr lang="en-US" sz="2000" b="1" dirty="0" err="1">
                <a:solidFill>
                  <a:srgbClr val="00549F"/>
                </a:solidFill>
              </a:rPr>
              <a:t>DRAGen</a:t>
            </a:r>
            <a:r>
              <a:rPr lang="en-US" sz="2000" b="1" dirty="0">
                <a:solidFill>
                  <a:srgbClr val="00549F"/>
                </a:solidFill>
              </a:rPr>
              <a:t> – </a:t>
            </a:r>
            <a:r>
              <a:rPr lang="en-US" sz="2000" b="1" u="sng" dirty="0">
                <a:solidFill>
                  <a:srgbClr val="00549F"/>
                </a:solidFill>
              </a:rPr>
              <a:t>D</a:t>
            </a:r>
            <a:r>
              <a:rPr lang="en-US" sz="2000" dirty="0">
                <a:solidFill>
                  <a:srgbClr val="00549F"/>
                </a:solidFill>
              </a:rPr>
              <a:t>iscrete</a:t>
            </a:r>
            <a:r>
              <a:rPr lang="en-US" sz="2000" b="1" dirty="0">
                <a:solidFill>
                  <a:srgbClr val="00549F"/>
                </a:solidFill>
              </a:rPr>
              <a:t> </a:t>
            </a:r>
            <a:r>
              <a:rPr lang="en-US" sz="2000" b="1" u="sng" dirty="0">
                <a:solidFill>
                  <a:srgbClr val="00549F"/>
                </a:solidFill>
              </a:rPr>
              <a:t>R</a:t>
            </a:r>
            <a:r>
              <a:rPr lang="en-US" sz="2000" dirty="0">
                <a:solidFill>
                  <a:srgbClr val="00549F"/>
                </a:solidFill>
              </a:rPr>
              <a:t>VE</a:t>
            </a:r>
            <a:r>
              <a:rPr lang="en-US" sz="2000" b="1" dirty="0">
                <a:solidFill>
                  <a:srgbClr val="00549F"/>
                </a:solidFill>
              </a:rPr>
              <a:t> </a:t>
            </a:r>
            <a:r>
              <a:rPr lang="en-US" sz="2000" b="1" u="sng" dirty="0">
                <a:solidFill>
                  <a:srgbClr val="00549F"/>
                </a:solidFill>
              </a:rPr>
              <a:t>A</a:t>
            </a:r>
            <a:r>
              <a:rPr lang="en-US" sz="2000" dirty="0">
                <a:solidFill>
                  <a:srgbClr val="00549F"/>
                </a:solidFill>
              </a:rPr>
              <a:t>utomation</a:t>
            </a:r>
            <a:r>
              <a:rPr lang="en-US" sz="2000" b="1" dirty="0">
                <a:solidFill>
                  <a:srgbClr val="00549F"/>
                </a:solidFill>
              </a:rPr>
              <a:t> </a:t>
            </a:r>
            <a:r>
              <a:rPr lang="en-US" sz="2000" dirty="0">
                <a:solidFill>
                  <a:srgbClr val="00549F"/>
                </a:solidFill>
              </a:rPr>
              <a:t>and</a:t>
            </a:r>
            <a:r>
              <a:rPr lang="en-US" sz="2000" b="1" dirty="0">
                <a:solidFill>
                  <a:srgbClr val="00549F"/>
                </a:solidFill>
              </a:rPr>
              <a:t> </a:t>
            </a:r>
            <a:r>
              <a:rPr lang="en-US" sz="2000" b="1" u="sng" dirty="0">
                <a:solidFill>
                  <a:srgbClr val="00549F"/>
                </a:solidFill>
              </a:rPr>
              <a:t>Gen</a:t>
            </a:r>
            <a:r>
              <a:rPr lang="en-US" sz="2000" dirty="0">
                <a:solidFill>
                  <a:srgbClr val="00549F"/>
                </a:solidFill>
              </a:rPr>
              <a:t>eration</a:t>
            </a:r>
            <a:endParaRPr lang="en-US" dirty="0">
              <a:solidFill>
                <a:srgbClr val="00549F"/>
              </a:solidFill>
            </a:endParaRPr>
          </a:p>
        </p:txBody>
      </p:sp>
      <p:sp>
        <p:nvSpPr>
          <p:cNvPr id="6" name="Untertitel 2"/>
          <p:cNvSpPr>
            <a:spLocks noGrp="1"/>
          </p:cNvSpPr>
          <p:nvPr>
            <p:ph type="subTitle" idx="1"/>
          </p:nvPr>
        </p:nvSpPr>
        <p:spPr>
          <a:xfrm>
            <a:off x="383119" y="5094398"/>
            <a:ext cx="8568000" cy="987025"/>
          </a:xfrm>
        </p:spPr>
        <p:txBody>
          <a:bodyPr/>
          <a:lstStyle/>
          <a:p>
            <a:r>
              <a:rPr lang="en-US" sz="1600" dirty="0" err="1"/>
              <a:t>DRAGen</a:t>
            </a:r>
            <a:r>
              <a:rPr lang="en-US" sz="1600" dirty="0"/>
              <a:t> – Beta Release Event</a:t>
            </a:r>
          </a:p>
          <a:p>
            <a:endParaRPr lang="de-DE" sz="1400" dirty="0"/>
          </a:p>
          <a:p>
            <a:r>
              <a:rPr lang="de-DE" sz="1400" u="sng" dirty="0"/>
              <a:t>M. Henrich M.Sc.</a:t>
            </a:r>
            <a:r>
              <a:rPr lang="de-DE" sz="1400" dirty="0"/>
              <a:t>, Niklas Fehlemann M.Sc., Orkun Karagüllü M.Sc., Maximilian Neite M.Sc.</a:t>
            </a:r>
            <a:endParaRPr lang="en-US" sz="1400" dirty="0"/>
          </a:p>
        </p:txBody>
      </p:sp>
      <p:pic>
        <p:nvPicPr>
          <p:cNvPr id="3" name="Grafik 2">
            <a:extLst>
              <a:ext uri="{FF2B5EF4-FFF2-40B4-BE49-F238E27FC236}">
                <a16:creationId xmlns:a16="http://schemas.microsoft.com/office/drawing/2014/main" id="{829A1106-A185-4AA6-8929-44B7DC2D92B5}"/>
              </a:ext>
            </a:extLst>
          </p:cNvPr>
          <p:cNvPicPr>
            <a:picLocks noChangeAspect="1"/>
          </p:cNvPicPr>
          <p:nvPr/>
        </p:nvPicPr>
        <p:blipFill>
          <a:blip r:embed="rId2"/>
          <a:stretch>
            <a:fillRect/>
          </a:stretch>
        </p:blipFill>
        <p:spPr>
          <a:xfrm>
            <a:off x="8178800" y="58347"/>
            <a:ext cx="3810000" cy="61199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ACBE80-2AC7-4873-BAD2-6E2E1A243764}"/>
              </a:ext>
            </a:extLst>
          </p:cNvPr>
          <p:cNvSpPr>
            <a:spLocks noGrp="1"/>
          </p:cNvSpPr>
          <p:nvPr>
            <p:ph type="title"/>
          </p:nvPr>
        </p:nvSpPr>
        <p:spPr/>
        <p:txBody>
          <a:bodyPr/>
          <a:lstStyle/>
          <a:p>
            <a:r>
              <a:rPr lang="en-US" dirty="0" err="1"/>
              <a:t>DRAGen</a:t>
            </a:r>
            <a:r>
              <a:rPr lang="en-US" dirty="0"/>
              <a:t> – The Main Idea </a:t>
            </a:r>
          </a:p>
        </p:txBody>
      </p:sp>
      <p:sp>
        <p:nvSpPr>
          <p:cNvPr id="15" name="Pfeil: nach oben gekrümmt 14">
            <a:extLst>
              <a:ext uri="{FF2B5EF4-FFF2-40B4-BE49-F238E27FC236}">
                <a16:creationId xmlns:a16="http://schemas.microsoft.com/office/drawing/2014/main" id="{F09FE8E4-DC62-4F5E-A783-9BD7A97AC2E5}"/>
              </a:ext>
            </a:extLst>
          </p:cNvPr>
          <p:cNvSpPr/>
          <p:nvPr/>
        </p:nvSpPr>
        <p:spPr>
          <a:xfrm>
            <a:off x="1886350"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Pfeil: nach oben gekrümmt 15">
            <a:extLst>
              <a:ext uri="{FF2B5EF4-FFF2-40B4-BE49-F238E27FC236}">
                <a16:creationId xmlns:a16="http://schemas.microsoft.com/office/drawing/2014/main" id="{003BB52E-2135-4A13-A035-DF0515347BB5}"/>
              </a:ext>
            </a:extLst>
          </p:cNvPr>
          <p:cNvSpPr/>
          <p:nvPr/>
        </p:nvSpPr>
        <p:spPr>
          <a:xfrm>
            <a:off x="4669488"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nach oben gekrümmt 16">
            <a:extLst>
              <a:ext uri="{FF2B5EF4-FFF2-40B4-BE49-F238E27FC236}">
                <a16:creationId xmlns:a16="http://schemas.microsoft.com/office/drawing/2014/main" id="{F5BE869A-46D5-4CB5-BEF3-C6436DBF83B4}"/>
              </a:ext>
            </a:extLst>
          </p:cNvPr>
          <p:cNvSpPr/>
          <p:nvPr/>
        </p:nvSpPr>
        <p:spPr>
          <a:xfrm>
            <a:off x="7790403"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 name="Textplatzhalter 2">
            <a:extLst>
              <a:ext uri="{FF2B5EF4-FFF2-40B4-BE49-F238E27FC236}">
                <a16:creationId xmlns:a16="http://schemas.microsoft.com/office/drawing/2014/main" id="{19C1A8D3-9580-43DC-B326-7E22CACAEB9C}"/>
              </a:ext>
            </a:extLst>
          </p:cNvPr>
          <p:cNvSpPr>
            <a:spLocks noGrp="1"/>
          </p:cNvSpPr>
          <p:nvPr>
            <p:ph type="body" sz="quarter" idx="12"/>
          </p:nvPr>
        </p:nvSpPr>
        <p:spPr>
          <a:xfrm>
            <a:off x="403306" y="4655119"/>
            <a:ext cx="2525332" cy="767329"/>
          </a:xfrm>
        </p:spPr>
        <p:txBody>
          <a:bodyPr/>
          <a:lstStyle/>
          <a:p>
            <a:pPr marL="285750" indent="-285750">
              <a:buFont typeface="Arial" panose="020B0604020202020204" pitchFamily="34" charset="0"/>
              <a:buChar char="•"/>
            </a:pPr>
            <a:r>
              <a:rPr lang="en-US" dirty="0"/>
              <a:t>Microstructure analysis</a:t>
            </a:r>
          </a:p>
          <a:p>
            <a:pPr marL="609750" lvl="1" indent="-285750">
              <a:buFont typeface="Arial" panose="020B0604020202020204" pitchFamily="34" charset="0"/>
              <a:buChar char="•"/>
            </a:pPr>
            <a:r>
              <a:rPr lang="de-DE" dirty="0"/>
              <a:t>LOM</a:t>
            </a:r>
          </a:p>
          <a:p>
            <a:pPr marL="609750" lvl="1" indent="-285750">
              <a:buFont typeface="Arial" panose="020B0604020202020204" pitchFamily="34" charset="0"/>
              <a:buChar char="•"/>
            </a:pPr>
            <a:r>
              <a:rPr lang="de-DE" dirty="0"/>
              <a:t>SEM</a:t>
            </a:r>
          </a:p>
        </p:txBody>
      </p:sp>
      <p:sp>
        <p:nvSpPr>
          <p:cNvPr id="21" name="Textplatzhalter 2">
            <a:extLst>
              <a:ext uri="{FF2B5EF4-FFF2-40B4-BE49-F238E27FC236}">
                <a16:creationId xmlns:a16="http://schemas.microsoft.com/office/drawing/2014/main" id="{327FCFB3-42B6-49EF-8128-C5B2D284EB28}"/>
              </a:ext>
            </a:extLst>
          </p:cNvPr>
          <p:cNvSpPr txBox="1">
            <a:spLocks/>
          </p:cNvSpPr>
          <p:nvPr/>
        </p:nvSpPr>
        <p:spPr>
          <a:xfrm>
            <a:off x="3463786" y="4655120"/>
            <a:ext cx="175536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Statistical analysis</a:t>
            </a:r>
          </a:p>
          <a:p>
            <a:pPr marL="609750" lvl="1" indent="-285750">
              <a:buFont typeface="Arial" panose="020B0604020202020204" pitchFamily="34" charset="0"/>
              <a:buChar char="•"/>
            </a:pPr>
            <a:r>
              <a:rPr lang="en-US" dirty="0"/>
              <a:t>Grain size</a:t>
            </a:r>
          </a:p>
          <a:p>
            <a:pPr marL="609750" lvl="1" indent="-285750">
              <a:buFont typeface="Arial" panose="020B0604020202020204" pitchFamily="34" charset="0"/>
              <a:buChar char="•"/>
            </a:pPr>
            <a:r>
              <a:rPr lang="en-US" dirty="0"/>
              <a:t>Aspect ratio</a:t>
            </a:r>
          </a:p>
          <a:p>
            <a:pPr marL="609750" lvl="1" indent="-285750">
              <a:buFont typeface="Arial" panose="020B0604020202020204" pitchFamily="34" charset="0"/>
              <a:buChar char="•"/>
            </a:pPr>
            <a:r>
              <a:rPr lang="en-US" dirty="0"/>
              <a:t>Slope</a:t>
            </a:r>
          </a:p>
        </p:txBody>
      </p:sp>
      <p:sp>
        <p:nvSpPr>
          <p:cNvPr id="22" name="Textplatzhalter 2">
            <a:extLst>
              <a:ext uri="{FF2B5EF4-FFF2-40B4-BE49-F238E27FC236}">
                <a16:creationId xmlns:a16="http://schemas.microsoft.com/office/drawing/2014/main" id="{39C1F386-DD38-47CC-B06F-C7FC98D98495}"/>
              </a:ext>
            </a:extLst>
          </p:cNvPr>
          <p:cNvSpPr txBox="1">
            <a:spLocks/>
          </p:cNvSpPr>
          <p:nvPr/>
        </p:nvSpPr>
        <p:spPr>
          <a:xfrm>
            <a:off x="5949165" y="4655119"/>
            <a:ext cx="264380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Grain packing &amp; volume filling</a:t>
            </a:r>
          </a:p>
          <a:p>
            <a:pPr marL="609750" lvl="1" indent="-285750">
              <a:buFont typeface="Arial" panose="020B0604020202020204" pitchFamily="34" charset="0"/>
              <a:buChar char="•"/>
            </a:pPr>
            <a:r>
              <a:rPr lang="en-US" dirty="0"/>
              <a:t>Packing-Algorithm e.g. RSA </a:t>
            </a:r>
          </a:p>
          <a:p>
            <a:pPr marL="609750" lvl="1" indent="-285750">
              <a:buFont typeface="Arial" panose="020B0604020202020204" pitchFamily="34" charset="0"/>
              <a:buChar char="•"/>
            </a:pPr>
            <a:r>
              <a:rPr lang="en-US" dirty="0"/>
              <a:t>Tessellation e.g. Voronoi</a:t>
            </a:r>
          </a:p>
        </p:txBody>
      </p:sp>
      <p:sp>
        <p:nvSpPr>
          <p:cNvPr id="28" name="Textplatzhalter 2">
            <a:extLst>
              <a:ext uri="{FF2B5EF4-FFF2-40B4-BE49-F238E27FC236}">
                <a16:creationId xmlns:a16="http://schemas.microsoft.com/office/drawing/2014/main" id="{735ED476-6619-4727-9AAC-033F3877F6F4}"/>
              </a:ext>
            </a:extLst>
          </p:cNvPr>
          <p:cNvSpPr txBox="1">
            <a:spLocks/>
          </p:cNvSpPr>
          <p:nvPr/>
        </p:nvSpPr>
        <p:spPr>
          <a:xfrm>
            <a:off x="9176512" y="4655121"/>
            <a:ext cx="2248951"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Building the FE model</a:t>
            </a:r>
          </a:p>
          <a:p>
            <a:pPr marL="609750" lvl="1" indent="-285750">
              <a:buFont typeface="Arial" panose="020B0604020202020204" pitchFamily="34" charset="0"/>
              <a:buChar char="•"/>
            </a:pPr>
            <a:r>
              <a:rPr lang="en-US" dirty="0"/>
              <a:t>Generating geometries </a:t>
            </a:r>
          </a:p>
          <a:p>
            <a:pPr marL="609750" lvl="1" indent="-285750">
              <a:buFont typeface="Arial" panose="020B0604020202020204" pitchFamily="34" charset="0"/>
              <a:buChar char="•"/>
            </a:pPr>
            <a:r>
              <a:rPr lang="en-US" dirty="0"/>
              <a:t>Meshing geometries</a:t>
            </a:r>
          </a:p>
        </p:txBody>
      </p:sp>
      <mc:AlternateContent xmlns:mc="http://schemas.openxmlformats.org/markup-compatibility/2006">
        <mc:Choice xmlns:pslz="http://schemas.microsoft.com/office/powerpoint/2016/slidezoom" Requires="pslz">
          <p:graphicFrame>
            <p:nvGraphicFramePr>
              <p:cNvPr id="6" name="Folienzoom 5">
                <a:extLst>
                  <a:ext uri="{FF2B5EF4-FFF2-40B4-BE49-F238E27FC236}">
                    <a16:creationId xmlns:a16="http://schemas.microsoft.com/office/drawing/2014/main" id="{2547B1D4-AA4B-48ED-B737-9A0BB6215B7B}"/>
                  </a:ext>
                </a:extLst>
              </p:cNvPr>
              <p:cNvGraphicFramePr>
                <a:graphicFrameLocks noChangeAspect="1"/>
              </p:cNvGraphicFramePr>
              <p:nvPr/>
            </p:nvGraphicFramePr>
            <p:xfrm>
              <a:off x="675972" y="1318446"/>
              <a:ext cx="1980000" cy="1986111"/>
            </p:xfrm>
            <a:graphic>
              <a:graphicData uri="http://schemas.microsoft.com/office/powerpoint/2016/slidezoom">
                <pslz:sldZm>
                  <pslz:sldZmObj sldId="403" cId="4030401681">
                    <pslz:zmPr id="{890D0C4F-6CDC-427F-893E-2A27CBDB7515}"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111"/>
                        </a:xfrm>
                        <a:prstGeom prst="rect">
                          <a:avLst/>
                        </a:prstGeom>
                        <a:ln w="3175">
                          <a:solidFill>
                            <a:prstClr val="ltGray"/>
                          </a:solidFill>
                        </a:ln>
                      </p166:spPr>
                    </pslz:zmPr>
                  </pslz:sldZmObj>
                </pslz:sldZm>
              </a:graphicData>
            </a:graphic>
          </p:graphicFrame>
        </mc:Choice>
        <mc:Fallback>
          <p:pic>
            <p:nvPicPr>
              <p:cNvPr id="6" name="Folienzoom 5">
                <a:hlinkClick r:id="rId3" action="ppaction://hlinksldjump"/>
                <a:extLst>
                  <a:ext uri="{FF2B5EF4-FFF2-40B4-BE49-F238E27FC236}">
                    <a16:creationId xmlns:a16="http://schemas.microsoft.com/office/drawing/2014/main" id="{2547B1D4-AA4B-48ED-B737-9A0BB6215B7B}"/>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675972" y="1318446"/>
                <a:ext cx="1980000" cy="198611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Folienzoom 10">
                <a:extLst>
                  <a:ext uri="{FF2B5EF4-FFF2-40B4-BE49-F238E27FC236}">
                    <a16:creationId xmlns:a16="http://schemas.microsoft.com/office/drawing/2014/main" id="{94C47B3D-9BC8-42AB-8AF1-C88E2CAB56F7}"/>
                  </a:ext>
                </a:extLst>
              </p:cNvPr>
              <p:cNvGraphicFramePr>
                <a:graphicFrameLocks noChangeAspect="1"/>
              </p:cNvGraphicFramePr>
              <p:nvPr/>
            </p:nvGraphicFramePr>
            <p:xfrm>
              <a:off x="6293748" y="1318465"/>
              <a:ext cx="1980000" cy="1986072"/>
            </p:xfrm>
            <a:graphic>
              <a:graphicData uri="http://schemas.microsoft.com/office/powerpoint/2016/slidezoom">
                <pslz:sldZm>
                  <pslz:sldZmObj sldId="311" cId="4107788784">
                    <pslz:zmPr id="{0E62EE83-3911-45A9-8C69-AF068731C1DF}"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072"/>
                        </a:xfrm>
                        <a:prstGeom prst="rect">
                          <a:avLst/>
                        </a:prstGeom>
                        <a:ln w="3175">
                          <a:solidFill>
                            <a:prstClr val="ltGray"/>
                          </a:solidFill>
                        </a:ln>
                      </p166:spPr>
                    </pslz:zmPr>
                  </pslz:sldZmObj>
                </pslz:sldZm>
              </a:graphicData>
            </a:graphic>
          </p:graphicFrame>
        </mc:Choice>
        <mc:Fallback>
          <p:pic>
            <p:nvPicPr>
              <p:cNvPr id="11" name="Folienzoom 10">
                <a:hlinkClick r:id="rId5" action="ppaction://hlinksldjump"/>
                <a:extLst>
                  <a:ext uri="{FF2B5EF4-FFF2-40B4-BE49-F238E27FC236}">
                    <a16:creationId xmlns:a16="http://schemas.microsoft.com/office/drawing/2014/main" id="{94C47B3D-9BC8-42AB-8AF1-C88E2CAB56F7}"/>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293748" y="1318465"/>
                <a:ext cx="1980000" cy="19860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4" name="Folienzoom 3">
                <a:extLst>
                  <a:ext uri="{FF2B5EF4-FFF2-40B4-BE49-F238E27FC236}">
                    <a16:creationId xmlns:a16="http://schemas.microsoft.com/office/drawing/2014/main" id="{191D0949-BCAC-463A-A0C7-6908F22B9D38}"/>
                  </a:ext>
                </a:extLst>
              </p:cNvPr>
              <p:cNvGraphicFramePr>
                <a:graphicFrameLocks noChangeAspect="1"/>
              </p:cNvGraphicFramePr>
              <p:nvPr/>
            </p:nvGraphicFramePr>
            <p:xfrm>
              <a:off x="3482829" y="1318446"/>
              <a:ext cx="1984062" cy="1984062"/>
            </p:xfrm>
            <a:graphic>
              <a:graphicData uri="http://schemas.microsoft.com/office/powerpoint/2016/slidezoom">
                <pslz:sldZm>
                  <pslz:sldZmObj sldId="256" cId="381336661">
                    <pslz:zmPr id="{6ABB3F17-0347-4D7B-8F84-5A81B231AE1D}"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984062" cy="1984062"/>
                        </a:xfrm>
                        <a:prstGeom prst="rect">
                          <a:avLst/>
                        </a:prstGeom>
                        <a:ln w="3175">
                          <a:solidFill>
                            <a:prstClr val="ltGray"/>
                          </a:solidFill>
                        </a:ln>
                      </p166:spPr>
                    </pslz:zmPr>
                  </pslz:sldZmObj>
                </pslz:sldZm>
              </a:graphicData>
            </a:graphic>
          </p:graphicFrame>
        </mc:Choice>
        <mc:Fallback>
          <p:pic>
            <p:nvPicPr>
              <p:cNvPr id="4" name="Folienzoom 3">
                <a:hlinkClick r:id="rId7" action="ppaction://hlinksldjump"/>
                <a:extLst>
                  <a:ext uri="{FF2B5EF4-FFF2-40B4-BE49-F238E27FC236}">
                    <a16:creationId xmlns:a16="http://schemas.microsoft.com/office/drawing/2014/main" id="{191D0949-BCAC-463A-A0C7-6908F22B9D38}"/>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482829" y="1318446"/>
                <a:ext cx="1984062" cy="198406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4" name="Folienzoom 13">
                <a:extLst>
                  <a:ext uri="{FF2B5EF4-FFF2-40B4-BE49-F238E27FC236}">
                    <a16:creationId xmlns:a16="http://schemas.microsoft.com/office/drawing/2014/main" id="{77FFBF86-2716-4A02-92C6-41A2C5EC62A8}"/>
                  </a:ext>
                </a:extLst>
              </p:cNvPr>
              <p:cNvGraphicFramePr>
                <a:graphicFrameLocks noChangeAspect="1"/>
              </p:cNvGraphicFramePr>
              <p:nvPr>
                <p:extLst>
                  <p:ext uri="{D42A27DB-BD31-4B8C-83A1-F6EECF244321}">
                    <p14:modId xmlns:p14="http://schemas.microsoft.com/office/powerpoint/2010/main" val="4084881052"/>
                  </p:ext>
                </p:extLst>
              </p:nvPr>
            </p:nvGraphicFramePr>
            <p:xfrm>
              <a:off x="9100605" y="1147079"/>
              <a:ext cx="2177748" cy="2326796"/>
            </p:xfrm>
            <a:graphic>
              <a:graphicData uri="http://schemas.microsoft.com/office/powerpoint/2016/slidezoom">
                <pslz:sldZm>
                  <pslz:sldZmObj sldId="485" cId="454646404">
                    <pslz:zmPr id="{43D02098-D5BB-4CD2-B044-0B7ACCC6AF49}"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177748" cy="2326796"/>
                        </a:xfrm>
                        <a:prstGeom prst="rect">
                          <a:avLst/>
                        </a:prstGeom>
                        <a:ln w="3175">
                          <a:solidFill>
                            <a:prstClr val="ltGray"/>
                          </a:solidFill>
                        </a:ln>
                      </p166:spPr>
                    </pslz:zmPr>
                  </pslz:sldZmObj>
                </pslz:sldZm>
              </a:graphicData>
            </a:graphic>
          </p:graphicFrame>
        </mc:Choice>
        <mc:Fallback>
          <p:pic>
            <p:nvPicPr>
              <p:cNvPr id="14" name="Folienzoom 13">
                <a:hlinkClick r:id="rId9" action="ppaction://hlinksldjump"/>
                <a:extLst>
                  <a:ext uri="{FF2B5EF4-FFF2-40B4-BE49-F238E27FC236}">
                    <a16:creationId xmlns:a16="http://schemas.microsoft.com/office/drawing/2014/main" id="{77FFBF86-2716-4A02-92C6-41A2C5EC62A8}"/>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9100605" y="1147079"/>
                <a:ext cx="2177748" cy="2326796"/>
              </a:xfrm>
              <a:prstGeom prst="rect">
                <a:avLst/>
              </a:prstGeom>
              <a:ln w="3175">
                <a:solidFill>
                  <a:prstClr val="ltGray"/>
                </a:solidFill>
              </a:ln>
            </p:spPr>
          </p:pic>
        </mc:Fallback>
      </mc:AlternateContent>
    </p:spTree>
    <p:extLst>
      <p:ext uri="{BB962C8B-B14F-4D97-AF65-F5344CB8AC3E}">
        <p14:creationId xmlns:p14="http://schemas.microsoft.com/office/powerpoint/2010/main" val="98741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B4AA8F9-1998-4728-B121-9937015B5A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065"/>
          <a:stretch/>
        </p:blipFill>
        <p:spPr bwMode="auto">
          <a:xfrm>
            <a:off x="383115" y="1339162"/>
            <a:ext cx="3867934" cy="3820305"/>
          </a:xfrm>
          <a:prstGeom prst="rect">
            <a:avLst/>
          </a:prstGeom>
          <a:noFill/>
          <a:ln w="38100">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3" name="Textplatzhalter 2">
                <a:extLst>
                  <a:ext uri="{FF2B5EF4-FFF2-40B4-BE49-F238E27FC236}">
                    <a16:creationId xmlns:a16="http://schemas.microsoft.com/office/drawing/2014/main" id="{1647B6E8-E0CA-47FA-8620-671F303C9003}"/>
                  </a:ext>
                </a:extLst>
              </p:cNvPr>
              <p:cNvSpPr>
                <a:spLocks noGrp="1"/>
              </p:cNvSpPr>
              <p:nvPr>
                <p:ph type="body" sz="quarter" idx="12"/>
              </p:nvPr>
            </p:nvSpPr>
            <p:spPr>
              <a:xfrm>
                <a:off x="4432076" y="1231900"/>
                <a:ext cx="7376809" cy="4034831"/>
              </a:xfrm>
            </p:spPr>
            <p:txBody>
              <a:bodyPr/>
              <a:lstStyle/>
              <a:p>
                <a:pPr marL="285750" indent="-285750">
                  <a:lnSpc>
                    <a:spcPct val="150000"/>
                  </a:lnSpc>
                  <a:buFont typeface="Arial" panose="020B0604020202020204" pitchFamily="34" charset="0"/>
                  <a:buChar char="•"/>
                </a:pPr>
                <a:r>
                  <a:rPr lang="en-US" sz="1800" dirty="0"/>
                  <a:t>RSA for spheres: Check if </a:t>
                </a:r>
                <a14:m>
                  <m:oMath xmlns:m="http://schemas.openxmlformats.org/officeDocument/2006/math">
                    <m:r>
                      <a:rPr lang="en-US" sz="1800" b="0" i="1" smtClean="0">
                        <a:latin typeface="Cambria Math" panose="02040503050406030204" pitchFamily="18" charset="0"/>
                      </a:rPr>
                      <m:t>𝑑</m:t>
                    </m:r>
                    <m:r>
                      <a:rPr lang="en-US" sz="1800" b="0" i="1" smtClean="0">
                        <a:latin typeface="Cambria Math" panose="02040503050406030204" pitchFamily="18" charset="0"/>
                      </a:rPr>
                      <m:t>&gt;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r>
                      <a:rPr lang="en-US" sz="1800" b="0" i="0" smtClean="0">
                        <a:latin typeface="Cambria Math" panose="02040503050406030204" pitchFamily="18" charset="0"/>
                      </a:rPr>
                      <m:t> </m:t>
                    </m:r>
                  </m:oMath>
                </a14:m>
                <a:r>
                  <a:rPr lang="en-US" sz="1800" dirty="0"/>
                  <a:t>is satisfied for all combination of spheres</a:t>
                </a:r>
              </a:p>
              <a:p>
                <a:pPr marL="285750" indent="-285750">
                  <a:lnSpc>
                    <a:spcPct val="150000"/>
                  </a:lnSpc>
                  <a:buFont typeface="Arial" panose="020B0604020202020204" pitchFamily="34" charset="0"/>
                  <a:buChar char="•"/>
                </a:pPr>
                <a:r>
                  <a:rPr lang="de-DE" sz="1800" dirty="0" err="1"/>
                  <a:t>Spheres</a:t>
                </a:r>
                <a:r>
                  <a:rPr lang="de-DE" sz="1800" dirty="0"/>
                  <a:t> </a:t>
                </a:r>
                <a:r>
                  <a:rPr lang="de-DE" sz="1800" dirty="0" err="1"/>
                  <a:t>don‘t</a:t>
                </a:r>
                <a:r>
                  <a:rPr lang="de-DE" sz="1800" dirty="0"/>
                  <a:t> </a:t>
                </a:r>
                <a:r>
                  <a:rPr lang="de-DE" sz="1800" dirty="0" err="1"/>
                  <a:t>describe</a:t>
                </a:r>
                <a:r>
                  <a:rPr lang="de-DE" sz="1800" dirty="0"/>
                  <a:t> </a:t>
                </a:r>
                <a:r>
                  <a:rPr lang="de-DE" sz="1800" dirty="0" err="1"/>
                  <a:t>grainshapes</a:t>
                </a:r>
                <a:r>
                  <a:rPr lang="de-DE" sz="1800" dirty="0"/>
                  <a:t> </a:t>
                </a:r>
                <a:r>
                  <a:rPr lang="de-DE" sz="1800" dirty="0" err="1"/>
                  <a:t>suitable</a:t>
                </a:r>
                <a:r>
                  <a:rPr lang="de-DE" sz="1800" dirty="0"/>
                  <a:t> Ellipsoids </a:t>
                </a:r>
                <a:r>
                  <a:rPr lang="de-DE" sz="1800" dirty="0" err="1"/>
                  <a:t>are</a:t>
                </a:r>
                <a:r>
                  <a:rPr lang="de-DE" sz="1800" dirty="0"/>
                  <a:t> </a:t>
                </a:r>
                <a:r>
                  <a:rPr lang="de-DE" sz="1800" dirty="0" err="1"/>
                  <a:t>far</a:t>
                </a:r>
                <a:r>
                  <a:rPr lang="de-DE" sz="1800" dirty="0"/>
                  <a:t> </a:t>
                </a:r>
                <a:r>
                  <a:rPr lang="de-DE" sz="1800" dirty="0" err="1"/>
                  <a:t>more</a:t>
                </a:r>
                <a:r>
                  <a:rPr lang="de-DE" sz="1800" dirty="0"/>
                  <a:t> </a:t>
                </a:r>
                <a:r>
                  <a:rPr lang="de-DE" sz="1800" dirty="0" err="1"/>
                  <a:t>suitable</a:t>
                </a:r>
                <a:r>
                  <a:rPr lang="de-DE" sz="1800" dirty="0"/>
                  <a:t> 	 </a:t>
                </a:r>
                <a14:m>
                  <m:oMath xmlns:m="http://schemas.openxmlformats.org/officeDocument/2006/math">
                    <m:f>
                      <m:fPr>
                        <m:ctrlPr>
                          <a:rPr lang="de-DE" sz="1800" b="0" i="1" smtClean="0">
                            <a:latin typeface="Cambria Math" panose="02040503050406030204" pitchFamily="18" charset="0"/>
                          </a:rPr>
                        </m:ctrlPr>
                      </m:fPr>
                      <m:num>
                        <m:sSup>
                          <m:sSupPr>
                            <m:ctrlPr>
                              <a:rPr lang="de-DE" sz="1800" b="0" i="1" smtClean="0">
                                <a:latin typeface="Cambria Math" panose="02040503050406030204" pitchFamily="18" charset="0"/>
                              </a:rPr>
                            </m:ctrlPr>
                          </m:sSupPr>
                          <m:e>
                            <m:r>
                              <a:rPr lang="de-DE" sz="1800" b="0" i="1" smtClean="0">
                                <a:latin typeface="Cambria Math" panose="02040503050406030204" pitchFamily="18" charset="0"/>
                              </a:rPr>
                              <m:t>𝑥</m:t>
                            </m:r>
                          </m:e>
                          <m:sup>
                            <m:r>
                              <a:rPr lang="de-DE" sz="1800" b="0" i="1" smtClean="0">
                                <a:latin typeface="Cambria Math" panose="02040503050406030204" pitchFamily="18" charset="0"/>
                              </a:rPr>
                              <m:t>2</m:t>
                            </m:r>
                          </m:sup>
                        </m:sSup>
                      </m:num>
                      <m:den>
                        <m:sSup>
                          <m:sSupPr>
                            <m:ctrlPr>
                              <a:rPr lang="de-DE" sz="1800" b="0" i="1" smtClean="0">
                                <a:latin typeface="Cambria Math" panose="02040503050406030204" pitchFamily="18" charset="0"/>
                              </a:rPr>
                            </m:ctrlPr>
                          </m:sSupPr>
                          <m:e>
                            <m:r>
                              <a:rPr lang="de-DE" sz="1800" b="0" i="1" smtClean="0">
                                <a:latin typeface="Cambria Math" panose="02040503050406030204" pitchFamily="18" charset="0"/>
                              </a:rPr>
                              <m:t>𝑎</m:t>
                            </m:r>
                          </m:e>
                          <m:sup>
                            <m:r>
                              <a:rPr lang="de-DE" sz="1800" b="0" i="1" smtClean="0">
                                <a:latin typeface="Cambria Math" panose="02040503050406030204" pitchFamily="18" charset="0"/>
                              </a:rPr>
                              <m:t>2</m:t>
                            </m:r>
                          </m:sup>
                        </m:sSup>
                      </m:den>
                    </m:f>
                    <m:r>
                      <a:rPr lang="de-DE" sz="1800" b="0" i="1" smtClean="0">
                        <a:latin typeface="Cambria Math" panose="02040503050406030204" pitchFamily="18" charset="0"/>
                      </a:rPr>
                      <m:t>+</m:t>
                    </m:r>
                    <m:f>
                      <m:fPr>
                        <m:ctrlPr>
                          <a:rPr lang="de-DE" sz="1800" b="0" i="1" smtClean="0">
                            <a:latin typeface="Cambria Math" panose="02040503050406030204" pitchFamily="18" charset="0"/>
                          </a:rPr>
                        </m:ctrlPr>
                      </m:fPr>
                      <m:num>
                        <m:sSup>
                          <m:sSupPr>
                            <m:ctrlPr>
                              <a:rPr lang="de-DE" sz="1800" b="0" i="1" smtClean="0">
                                <a:latin typeface="Cambria Math" panose="02040503050406030204" pitchFamily="18" charset="0"/>
                              </a:rPr>
                            </m:ctrlPr>
                          </m:sSupPr>
                          <m:e>
                            <m:r>
                              <a:rPr lang="de-DE" sz="1800" b="0" i="1" smtClean="0">
                                <a:latin typeface="Cambria Math" panose="02040503050406030204" pitchFamily="18" charset="0"/>
                              </a:rPr>
                              <m:t>𝑦</m:t>
                            </m:r>
                          </m:e>
                          <m:sup>
                            <m:r>
                              <a:rPr lang="de-DE" sz="1800" b="0" i="1" smtClean="0">
                                <a:latin typeface="Cambria Math" panose="02040503050406030204" pitchFamily="18" charset="0"/>
                              </a:rPr>
                              <m:t>2</m:t>
                            </m:r>
                          </m:sup>
                        </m:sSup>
                      </m:num>
                      <m:den>
                        <m:sSup>
                          <m:sSupPr>
                            <m:ctrlPr>
                              <a:rPr lang="de-DE" sz="1800" b="0" i="1" smtClean="0">
                                <a:latin typeface="Cambria Math" panose="02040503050406030204" pitchFamily="18" charset="0"/>
                              </a:rPr>
                            </m:ctrlPr>
                          </m:sSupPr>
                          <m:e>
                            <m:r>
                              <a:rPr lang="de-DE" sz="1800" b="0" i="1" smtClean="0">
                                <a:latin typeface="Cambria Math" panose="02040503050406030204" pitchFamily="18" charset="0"/>
                              </a:rPr>
                              <m:t>𝑏</m:t>
                            </m:r>
                          </m:e>
                          <m:sup>
                            <m:r>
                              <a:rPr lang="de-DE" sz="1800" b="0" i="1" smtClean="0">
                                <a:latin typeface="Cambria Math" panose="02040503050406030204" pitchFamily="18" charset="0"/>
                              </a:rPr>
                              <m:t>2</m:t>
                            </m:r>
                          </m:sup>
                        </m:sSup>
                      </m:den>
                    </m:f>
                    <m:r>
                      <a:rPr lang="de-DE" sz="1800" b="0" i="1" smtClean="0">
                        <a:latin typeface="Cambria Math" panose="02040503050406030204" pitchFamily="18" charset="0"/>
                      </a:rPr>
                      <m:t>+</m:t>
                    </m:r>
                    <m:f>
                      <m:fPr>
                        <m:ctrlPr>
                          <a:rPr lang="de-DE" sz="1800" b="0" i="1" smtClean="0">
                            <a:latin typeface="Cambria Math" panose="02040503050406030204" pitchFamily="18" charset="0"/>
                          </a:rPr>
                        </m:ctrlPr>
                      </m:fPr>
                      <m:num>
                        <m:sSup>
                          <m:sSupPr>
                            <m:ctrlPr>
                              <a:rPr lang="de-DE" sz="1800" b="0" i="1" smtClean="0">
                                <a:latin typeface="Cambria Math" panose="02040503050406030204" pitchFamily="18" charset="0"/>
                              </a:rPr>
                            </m:ctrlPr>
                          </m:sSupPr>
                          <m:e>
                            <m:r>
                              <a:rPr lang="de-DE" sz="1800" b="0" i="1" smtClean="0">
                                <a:latin typeface="Cambria Math" panose="02040503050406030204" pitchFamily="18" charset="0"/>
                              </a:rPr>
                              <m:t>𝑧</m:t>
                            </m:r>
                          </m:e>
                          <m:sup>
                            <m:r>
                              <a:rPr lang="de-DE" sz="1800" b="0" i="1" smtClean="0">
                                <a:latin typeface="Cambria Math" panose="02040503050406030204" pitchFamily="18" charset="0"/>
                              </a:rPr>
                              <m:t>2</m:t>
                            </m:r>
                          </m:sup>
                        </m:sSup>
                      </m:num>
                      <m:den>
                        <m:sSup>
                          <m:sSupPr>
                            <m:ctrlPr>
                              <a:rPr lang="de-DE" sz="1800" b="0" i="1" smtClean="0">
                                <a:latin typeface="Cambria Math" panose="02040503050406030204" pitchFamily="18" charset="0"/>
                              </a:rPr>
                            </m:ctrlPr>
                          </m:sSupPr>
                          <m:e>
                            <m:r>
                              <a:rPr lang="de-DE" sz="1800" b="0" i="1" smtClean="0">
                                <a:latin typeface="Cambria Math" panose="02040503050406030204" pitchFamily="18" charset="0"/>
                              </a:rPr>
                              <m:t>𝑐</m:t>
                            </m:r>
                          </m:e>
                          <m:sup>
                            <m:r>
                              <a:rPr lang="de-DE" sz="1800" b="0" i="1" smtClean="0">
                                <a:latin typeface="Cambria Math" panose="02040503050406030204" pitchFamily="18" charset="0"/>
                              </a:rPr>
                              <m:t>2</m:t>
                            </m:r>
                          </m:sup>
                        </m:sSup>
                      </m:den>
                    </m:f>
                    <m:r>
                      <a:rPr lang="de-DE" sz="1800" b="0" i="1" smtClean="0">
                        <a:latin typeface="Cambria Math" panose="02040503050406030204" pitchFamily="18" charset="0"/>
                      </a:rPr>
                      <m:t>=1</m:t>
                    </m:r>
                  </m:oMath>
                </a14:m>
                <a:endParaRPr lang="en-US" sz="1800" dirty="0"/>
              </a:p>
              <a:p>
                <a:pPr marL="285750" indent="-285750">
                  <a:lnSpc>
                    <a:spcPct val="150000"/>
                  </a:lnSpc>
                  <a:buFont typeface="Arial" panose="020B0604020202020204" pitchFamily="34" charset="0"/>
                  <a:buChar char="•"/>
                </a:pPr>
                <a:endParaRPr lang="en-US" dirty="0"/>
              </a:p>
              <a:p>
                <a:pPr marL="285750" indent="-285750">
                  <a:buFont typeface="Arial" panose="020B0604020202020204" pitchFamily="34" charset="0"/>
                  <a:buChar char="•"/>
                </a:pPr>
                <a:endParaRPr lang="de-DE" dirty="0"/>
              </a:p>
            </p:txBody>
          </p:sp>
        </mc:Choice>
        <mc:Fallback>
          <p:sp>
            <p:nvSpPr>
              <p:cNvPr id="3" name="Textplatzhalter 2">
                <a:extLst>
                  <a:ext uri="{FF2B5EF4-FFF2-40B4-BE49-F238E27FC236}">
                    <a16:creationId xmlns:a16="http://schemas.microsoft.com/office/drawing/2014/main" id="{1647B6E8-E0CA-47FA-8620-671F303C9003}"/>
                  </a:ext>
                </a:extLst>
              </p:cNvPr>
              <p:cNvSpPr>
                <a:spLocks noGrp="1" noRot="1" noChangeAspect="1" noMove="1" noResize="1" noEditPoints="1" noAdjustHandles="1" noChangeArrowheads="1" noChangeShapeType="1" noTextEdit="1"/>
              </p:cNvSpPr>
              <p:nvPr>
                <p:ph type="body" sz="quarter" idx="12"/>
              </p:nvPr>
            </p:nvSpPr>
            <p:spPr>
              <a:xfrm>
                <a:off x="4432076" y="1231900"/>
                <a:ext cx="7376809" cy="4034831"/>
              </a:xfrm>
              <a:blipFill>
                <a:blip r:embed="rId3"/>
                <a:stretch>
                  <a:fillRect l="-1736"/>
                </a:stretch>
              </a:blipFill>
            </p:spPr>
            <p:txBody>
              <a:bodyPr/>
              <a:lstStyle/>
              <a:p>
                <a:r>
                  <a:rPr lang="de-DE">
                    <a:noFill/>
                  </a:rPr>
                  <a:t> </a:t>
                </a:r>
              </a:p>
            </p:txBody>
          </p:sp>
        </mc:Fallback>
      </mc:AlternateContent>
      <p:sp>
        <p:nvSpPr>
          <p:cNvPr id="2" name="Titel 1">
            <a:extLst>
              <a:ext uri="{FF2B5EF4-FFF2-40B4-BE49-F238E27FC236}">
                <a16:creationId xmlns:a16="http://schemas.microsoft.com/office/drawing/2014/main" id="{258D9DEF-868C-4A5A-A884-0E3214C5E049}"/>
              </a:ext>
            </a:extLst>
          </p:cNvPr>
          <p:cNvSpPr>
            <a:spLocks noGrp="1"/>
          </p:cNvSpPr>
          <p:nvPr>
            <p:ph type="title"/>
          </p:nvPr>
        </p:nvSpPr>
        <p:spPr/>
        <p:txBody>
          <a:bodyPr/>
          <a:lstStyle/>
          <a:p>
            <a:r>
              <a:rPr lang="de-DE" dirty="0"/>
              <a:t>The Generation </a:t>
            </a:r>
            <a:r>
              <a:rPr lang="de-DE" dirty="0" err="1"/>
              <a:t>Process</a:t>
            </a:r>
            <a:r>
              <a:rPr lang="de-DE" dirty="0"/>
              <a:t> – </a:t>
            </a:r>
            <a:r>
              <a:rPr lang="de-DE" dirty="0" err="1"/>
              <a:t>Why</a:t>
            </a:r>
            <a:r>
              <a:rPr lang="de-DE" dirty="0"/>
              <a:t> Ellipsoids?</a:t>
            </a:r>
            <a:endParaRPr lang="en-US" dirty="0"/>
          </a:p>
        </p:txBody>
      </p:sp>
      <p:pic>
        <p:nvPicPr>
          <p:cNvPr id="11" name="Grafik 10">
            <a:extLst>
              <a:ext uri="{FF2B5EF4-FFF2-40B4-BE49-F238E27FC236}">
                <a16:creationId xmlns:a16="http://schemas.microsoft.com/office/drawing/2014/main" id="{079C0AFC-5903-447D-B1EC-BC2A3626F475}"/>
              </a:ext>
            </a:extLst>
          </p:cNvPr>
          <p:cNvPicPr>
            <a:picLocks noChangeAspect="1"/>
          </p:cNvPicPr>
          <p:nvPr/>
        </p:nvPicPr>
        <p:blipFill rotWithShape="1">
          <a:blip r:embed="rId4">
            <a:extLst>
              <a:ext uri="{28A0092B-C50C-407E-A947-70E740481C1C}">
                <a14:useLocalDpi xmlns:a14="http://schemas.microsoft.com/office/drawing/2010/main" val="0"/>
              </a:ext>
            </a:extLst>
          </a:blip>
          <a:srcRect l="17643" t="15759" r="5728" b="7114"/>
          <a:stretch/>
        </p:blipFill>
        <p:spPr>
          <a:xfrm>
            <a:off x="7639746" y="2673319"/>
            <a:ext cx="4267200" cy="3221226"/>
          </a:xfrm>
          <a:prstGeom prst="rect">
            <a:avLst/>
          </a:prstGeom>
        </p:spPr>
      </p:pic>
      <p:pic>
        <p:nvPicPr>
          <p:cNvPr id="12" name="Grafik 11">
            <a:extLst>
              <a:ext uri="{FF2B5EF4-FFF2-40B4-BE49-F238E27FC236}">
                <a16:creationId xmlns:a16="http://schemas.microsoft.com/office/drawing/2014/main" id="{C9BAF820-108C-4C2B-B598-63233E1D3D58}"/>
              </a:ext>
            </a:extLst>
          </p:cNvPr>
          <p:cNvPicPr>
            <a:picLocks noChangeAspect="1"/>
          </p:cNvPicPr>
          <p:nvPr/>
        </p:nvPicPr>
        <p:blipFill rotWithShape="1">
          <a:blip r:embed="rId5">
            <a:extLst>
              <a:ext uri="{28A0092B-C50C-407E-A947-70E740481C1C}">
                <a14:useLocalDpi xmlns:a14="http://schemas.microsoft.com/office/drawing/2010/main" val="0"/>
              </a:ext>
            </a:extLst>
          </a:blip>
          <a:srcRect l="11074" t="9331" r="16785"/>
          <a:stretch/>
        </p:blipFill>
        <p:spPr>
          <a:xfrm>
            <a:off x="4759569" y="3145757"/>
            <a:ext cx="2880177" cy="2714936"/>
          </a:xfrm>
          <a:prstGeom prst="rect">
            <a:avLst/>
          </a:prstGeom>
        </p:spPr>
      </p:pic>
    </p:spTree>
    <p:extLst>
      <p:ext uri="{BB962C8B-B14F-4D97-AF65-F5344CB8AC3E}">
        <p14:creationId xmlns:p14="http://schemas.microsoft.com/office/powerpoint/2010/main" val="410778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1E374-5E57-41F7-AAB5-ECC8EAC7930A}"/>
              </a:ext>
            </a:extLst>
          </p:cNvPr>
          <p:cNvSpPr>
            <a:spLocks noGrp="1"/>
          </p:cNvSpPr>
          <p:nvPr>
            <p:ph type="title"/>
          </p:nvPr>
        </p:nvSpPr>
        <p:spPr/>
        <p:txBody>
          <a:bodyPr/>
          <a:lstStyle/>
          <a:p>
            <a:r>
              <a:rPr lang="en-US" dirty="0"/>
              <a:t>The Generation Process – Generating the Grid</a:t>
            </a:r>
          </a:p>
        </p:txBody>
      </p:sp>
      <p:sp>
        <p:nvSpPr>
          <p:cNvPr id="3" name="Textplatzhalter 2">
            <a:extLst>
              <a:ext uri="{FF2B5EF4-FFF2-40B4-BE49-F238E27FC236}">
                <a16:creationId xmlns:a16="http://schemas.microsoft.com/office/drawing/2014/main" id="{DD8FF8FB-76F0-44BD-ACBB-602F5FBD2A2B}"/>
              </a:ext>
            </a:extLst>
          </p:cNvPr>
          <p:cNvSpPr>
            <a:spLocks noGrp="1"/>
          </p:cNvSpPr>
          <p:nvPr>
            <p:ph type="body" sz="quarter" idx="12"/>
          </p:nvPr>
        </p:nvSpPr>
        <p:spPr/>
        <p:txBody>
          <a:bodyPr/>
          <a:lstStyle/>
          <a:p>
            <a:r>
              <a:rPr lang="en-US" sz="1800" dirty="0"/>
              <a:t>Phase 1 – Read input:</a:t>
            </a:r>
          </a:p>
          <a:p>
            <a:pPr marL="609750" lvl="1" indent="-285750">
              <a:buFont typeface="Arial" panose="020B0604020202020204" pitchFamily="34" charset="0"/>
              <a:buChar char="•"/>
            </a:pPr>
            <a:r>
              <a:rPr lang="en-US" sz="1800" dirty="0"/>
              <a:t>Input data is read</a:t>
            </a:r>
          </a:p>
          <a:p>
            <a:pPr marL="609750" lvl="1" indent="-285750">
              <a:buFont typeface="Arial" panose="020B0604020202020204" pitchFamily="34" charset="0"/>
              <a:buChar char="•"/>
            </a:pPr>
            <a:r>
              <a:rPr lang="en-US" sz="1800" dirty="0"/>
              <a:t>Total volume is discretized and </a:t>
            </a:r>
            <a:br>
              <a:rPr lang="en-US" sz="1800" dirty="0"/>
            </a:br>
            <a:r>
              <a:rPr lang="en-US" sz="1800" dirty="0"/>
              <a:t>converted to </a:t>
            </a:r>
            <a:r>
              <a:rPr lang="en-US" sz="1800" dirty="0" err="1"/>
              <a:t>numpy</a:t>
            </a:r>
            <a:r>
              <a:rPr lang="en-US" sz="1800" dirty="0"/>
              <a:t> array</a:t>
            </a:r>
          </a:p>
          <a:p>
            <a:pPr marL="609750" lvl="1" indent="-285750">
              <a:buFont typeface="Arial" panose="020B0604020202020204" pitchFamily="34" charset="0"/>
              <a:buChar char="•"/>
            </a:pPr>
            <a:r>
              <a:rPr lang="en-US" sz="1800" dirty="0"/>
              <a:t>Ellipsoids from input are discretized </a:t>
            </a:r>
            <a:br>
              <a:rPr lang="en-US" sz="1800" dirty="0"/>
            </a:br>
            <a:r>
              <a:rPr lang="en-US" sz="1800" dirty="0"/>
              <a:t>and converted to </a:t>
            </a:r>
            <a:r>
              <a:rPr lang="en-US" sz="1800" dirty="0" err="1"/>
              <a:t>numpy</a:t>
            </a:r>
            <a:r>
              <a:rPr lang="en-US" sz="1800" dirty="0"/>
              <a:t> array</a:t>
            </a:r>
          </a:p>
          <a:p>
            <a:pPr marL="285750" indent="-285750">
              <a:buFont typeface="Arial" panose="020B0604020202020204" pitchFamily="34" charset="0"/>
              <a:buChar char="•"/>
            </a:pPr>
            <a:endParaRPr lang="en-US" sz="1800" dirty="0"/>
          </a:p>
          <a:p>
            <a:r>
              <a:rPr lang="en-US" sz="1800" dirty="0"/>
              <a:t>Phase 2 – RSA-Algorithm:</a:t>
            </a:r>
          </a:p>
          <a:p>
            <a:pPr marL="609750" lvl="1" indent="-285750">
              <a:buFont typeface="Arial" panose="020B0604020202020204" pitchFamily="34" charset="0"/>
              <a:buChar char="•"/>
            </a:pPr>
            <a:r>
              <a:rPr lang="en-US" sz="1800" dirty="0" err="1"/>
              <a:t>Numpy</a:t>
            </a:r>
            <a:r>
              <a:rPr lang="en-US" sz="1800" dirty="0"/>
              <a:t> array is randomly filled with </a:t>
            </a:r>
            <a:br>
              <a:rPr lang="en-US" sz="1800" dirty="0"/>
            </a:br>
            <a:r>
              <a:rPr lang="en-US" sz="1800" dirty="0"/>
              <a:t>ellipsoids starting with biggest</a:t>
            </a:r>
          </a:p>
          <a:p>
            <a:pPr marL="609750" lvl="1" indent="-285750">
              <a:buFont typeface="Arial" panose="020B0604020202020204" pitchFamily="34" charset="0"/>
              <a:buChar char="•"/>
            </a:pPr>
            <a:r>
              <a:rPr lang="en-US" sz="1800" dirty="0"/>
              <a:t>Intersections are forbidden</a:t>
            </a:r>
          </a:p>
          <a:p>
            <a:pPr marL="285750" indent="-285750">
              <a:buFont typeface="Arial" panose="020B0604020202020204" pitchFamily="34" charset="0"/>
              <a:buChar char="•"/>
            </a:pPr>
            <a:endParaRPr lang="en-US" sz="1800" dirty="0"/>
          </a:p>
          <a:p>
            <a:r>
              <a:rPr lang="en-US" sz="1800" dirty="0"/>
              <a:t>Phase 3 – </a:t>
            </a:r>
            <a:r>
              <a:rPr lang="en-US" sz="1800" dirty="0" err="1"/>
              <a:t>Tesselation</a:t>
            </a:r>
            <a:r>
              <a:rPr lang="en-US" sz="1800" dirty="0"/>
              <a:t>-Algorithm:</a:t>
            </a:r>
          </a:p>
          <a:p>
            <a:pPr marL="609750" lvl="1" indent="-285750">
              <a:buFont typeface="Arial" panose="020B0604020202020204" pitchFamily="34" charset="0"/>
              <a:buChar char="•"/>
            </a:pPr>
            <a:r>
              <a:rPr lang="en-US" sz="1800" dirty="0"/>
              <a:t>Ellipsoids grow with weighted speed </a:t>
            </a:r>
          </a:p>
          <a:p>
            <a:pPr marL="609750" lvl="1" indent="-285750">
              <a:buFont typeface="Arial" panose="020B0604020202020204" pitchFamily="34" charset="0"/>
              <a:buChar char="•"/>
            </a:pPr>
            <a:r>
              <a:rPr lang="en-US" sz="1800" dirty="0"/>
              <a:t>If maximum volume of an ellipsoid is </a:t>
            </a:r>
            <a:br>
              <a:rPr lang="en-US" sz="1800" dirty="0"/>
            </a:br>
            <a:r>
              <a:rPr lang="en-US" sz="1800" dirty="0"/>
              <a:t>reached growth stops</a:t>
            </a:r>
          </a:p>
          <a:p>
            <a:pPr marL="285750" indent="-285750">
              <a:buFont typeface="Arial" panose="020B0604020202020204" pitchFamily="34" charset="0"/>
              <a:buChar char="•"/>
            </a:pPr>
            <a:endParaRPr lang="en-US" sz="1800" dirty="0"/>
          </a:p>
          <a:p>
            <a:r>
              <a:rPr lang="en-US" sz="1800" dirty="0" err="1"/>
              <a:t>Numpy</a:t>
            </a:r>
            <a:r>
              <a:rPr lang="en-US" sz="1800" dirty="0"/>
              <a:t> array is kept periodic during the complete process</a:t>
            </a:r>
            <a:endParaRPr lang="en-US" dirty="0"/>
          </a:p>
        </p:txBody>
      </p:sp>
    </p:spTree>
    <p:extLst>
      <p:ext uri="{BB962C8B-B14F-4D97-AF65-F5344CB8AC3E}">
        <p14:creationId xmlns:p14="http://schemas.microsoft.com/office/powerpoint/2010/main" val="12343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1E374-5E57-41F7-AAB5-ECC8EAC7930A}"/>
              </a:ext>
            </a:extLst>
          </p:cNvPr>
          <p:cNvSpPr>
            <a:spLocks noGrp="1"/>
          </p:cNvSpPr>
          <p:nvPr>
            <p:ph type="title"/>
          </p:nvPr>
        </p:nvSpPr>
        <p:spPr/>
        <p:txBody>
          <a:bodyPr/>
          <a:lstStyle/>
          <a:p>
            <a:r>
              <a:rPr lang="en-US" dirty="0"/>
              <a:t>The Generation Process – Generating the Grid</a:t>
            </a:r>
          </a:p>
        </p:txBody>
      </p:sp>
      <p:sp>
        <p:nvSpPr>
          <p:cNvPr id="3" name="Textplatzhalter 2">
            <a:extLst>
              <a:ext uri="{FF2B5EF4-FFF2-40B4-BE49-F238E27FC236}">
                <a16:creationId xmlns:a16="http://schemas.microsoft.com/office/drawing/2014/main" id="{DD8FF8FB-76F0-44BD-ACBB-602F5FBD2A2B}"/>
              </a:ext>
            </a:extLst>
          </p:cNvPr>
          <p:cNvSpPr>
            <a:spLocks noGrp="1"/>
          </p:cNvSpPr>
          <p:nvPr>
            <p:ph type="body" sz="quarter" idx="12"/>
          </p:nvPr>
        </p:nvSpPr>
        <p:spPr/>
        <p:txBody>
          <a:bodyPr/>
          <a:lstStyle/>
          <a:p>
            <a:r>
              <a:rPr lang="en-US" sz="1800" dirty="0"/>
              <a:t>Phase 1 – Read input:</a:t>
            </a:r>
          </a:p>
          <a:p>
            <a:pPr marL="609750" lvl="1" indent="-285750">
              <a:buFont typeface="Arial" panose="020B0604020202020204" pitchFamily="34" charset="0"/>
              <a:buChar char="•"/>
            </a:pPr>
            <a:r>
              <a:rPr lang="en-US" sz="1800" dirty="0"/>
              <a:t>Input data is read</a:t>
            </a:r>
          </a:p>
          <a:p>
            <a:pPr marL="609750" lvl="1" indent="-285750">
              <a:buFont typeface="Arial" panose="020B0604020202020204" pitchFamily="34" charset="0"/>
              <a:buChar char="•"/>
            </a:pPr>
            <a:r>
              <a:rPr lang="en-US" sz="1800" dirty="0"/>
              <a:t>Total volume is discretized and </a:t>
            </a:r>
            <a:br>
              <a:rPr lang="en-US" sz="1800" dirty="0"/>
            </a:br>
            <a:r>
              <a:rPr lang="en-US" sz="1800" dirty="0"/>
              <a:t>converted to </a:t>
            </a:r>
            <a:r>
              <a:rPr lang="en-US" sz="1800" dirty="0" err="1"/>
              <a:t>numpy</a:t>
            </a:r>
            <a:r>
              <a:rPr lang="en-US" sz="1800" dirty="0"/>
              <a:t> array</a:t>
            </a:r>
          </a:p>
          <a:p>
            <a:pPr marL="609750" lvl="1" indent="-285750">
              <a:buFont typeface="Arial" panose="020B0604020202020204" pitchFamily="34" charset="0"/>
              <a:buChar char="•"/>
            </a:pPr>
            <a:r>
              <a:rPr lang="en-US" sz="1800" dirty="0"/>
              <a:t>Ellipsoids from input are discretized </a:t>
            </a:r>
            <a:br>
              <a:rPr lang="en-US" sz="1800" dirty="0"/>
            </a:br>
            <a:r>
              <a:rPr lang="en-US" sz="1800" dirty="0"/>
              <a:t>and converted to </a:t>
            </a:r>
            <a:r>
              <a:rPr lang="en-US" sz="1800" dirty="0" err="1"/>
              <a:t>numpy</a:t>
            </a:r>
            <a:r>
              <a:rPr lang="en-US" sz="1800" dirty="0"/>
              <a:t> array</a:t>
            </a:r>
          </a:p>
          <a:p>
            <a:pPr marL="285750" indent="-285750">
              <a:buFont typeface="Arial" panose="020B0604020202020204" pitchFamily="34" charset="0"/>
              <a:buChar char="•"/>
            </a:pPr>
            <a:endParaRPr lang="en-US" sz="1800" dirty="0"/>
          </a:p>
          <a:p>
            <a:r>
              <a:rPr lang="en-US" sz="1800" dirty="0"/>
              <a:t>Phase 2 – RSA-Algorithm:</a:t>
            </a:r>
          </a:p>
          <a:p>
            <a:pPr marL="609750" lvl="1" indent="-285750">
              <a:buFont typeface="Arial" panose="020B0604020202020204" pitchFamily="34" charset="0"/>
              <a:buChar char="•"/>
            </a:pPr>
            <a:r>
              <a:rPr lang="en-US" sz="1800" dirty="0" err="1"/>
              <a:t>Numpy</a:t>
            </a:r>
            <a:r>
              <a:rPr lang="en-US" sz="1800" dirty="0"/>
              <a:t> array is randomly filled with </a:t>
            </a:r>
            <a:br>
              <a:rPr lang="en-US" sz="1800" dirty="0"/>
            </a:br>
            <a:r>
              <a:rPr lang="en-US" sz="1800" dirty="0"/>
              <a:t>ellipsoids starting with biggest</a:t>
            </a:r>
          </a:p>
          <a:p>
            <a:pPr marL="609750" lvl="1" indent="-285750">
              <a:buFont typeface="Arial" panose="020B0604020202020204" pitchFamily="34" charset="0"/>
              <a:buChar char="•"/>
            </a:pPr>
            <a:r>
              <a:rPr lang="en-US" sz="1800" dirty="0"/>
              <a:t>Intersections are forbidden</a:t>
            </a:r>
          </a:p>
          <a:p>
            <a:pPr marL="285750" indent="-285750">
              <a:buFont typeface="Arial" panose="020B0604020202020204" pitchFamily="34" charset="0"/>
              <a:buChar char="•"/>
            </a:pPr>
            <a:endParaRPr lang="en-US" sz="1800" dirty="0"/>
          </a:p>
          <a:p>
            <a:r>
              <a:rPr lang="en-US" sz="1800" dirty="0"/>
              <a:t>Phase 3 – </a:t>
            </a:r>
            <a:r>
              <a:rPr lang="en-US" sz="1800" dirty="0" err="1"/>
              <a:t>Tesselation</a:t>
            </a:r>
            <a:r>
              <a:rPr lang="en-US" sz="1800" dirty="0"/>
              <a:t>-Algorithm:</a:t>
            </a:r>
          </a:p>
          <a:p>
            <a:pPr marL="609750" lvl="1" indent="-285750">
              <a:buFont typeface="Arial" panose="020B0604020202020204" pitchFamily="34" charset="0"/>
              <a:buChar char="•"/>
            </a:pPr>
            <a:r>
              <a:rPr lang="en-US" sz="1800" dirty="0"/>
              <a:t>Ellipsoids grow with weighted speed </a:t>
            </a:r>
          </a:p>
          <a:p>
            <a:pPr marL="609750" lvl="1" indent="-285750">
              <a:buFont typeface="Arial" panose="020B0604020202020204" pitchFamily="34" charset="0"/>
              <a:buChar char="•"/>
            </a:pPr>
            <a:r>
              <a:rPr lang="en-US" sz="1800" dirty="0"/>
              <a:t>If maximum volume of an ellipsoid is </a:t>
            </a:r>
            <a:br>
              <a:rPr lang="en-US" sz="1800" dirty="0"/>
            </a:br>
            <a:r>
              <a:rPr lang="en-US" sz="1800" dirty="0"/>
              <a:t>reached growth stops</a:t>
            </a:r>
          </a:p>
          <a:p>
            <a:pPr marL="285750" indent="-285750">
              <a:buFont typeface="Arial" panose="020B0604020202020204" pitchFamily="34" charset="0"/>
              <a:buChar char="•"/>
            </a:pPr>
            <a:endParaRPr lang="en-US" sz="1800" dirty="0"/>
          </a:p>
          <a:p>
            <a:r>
              <a:rPr lang="en-US" sz="1800" dirty="0" err="1"/>
              <a:t>Numpy</a:t>
            </a:r>
            <a:r>
              <a:rPr lang="en-US" sz="1800" dirty="0"/>
              <a:t> array is kept periodic during the complete process</a:t>
            </a:r>
            <a:endParaRPr lang="en-US" dirty="0"/>
          </a:p>
        </p:txBody>
      </p:sp>
      <p:pic>
        <p:nvPicPr>
          <p:cNvPr id="6" name="Grafik 5">
            <a:extLst>
              <a:ext uri="{FF2B5EF4-FFF2-40B4-BE49-F238E27FC236}">
                <a16:creationId xmlns:a16="http://schemas.microsoft.com/office/drawing/2014/main" id="{8FB8EC51-D641-4DD9-AA32-7470C1CE0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000" y="1049867"/>
            <a:ext cx="6096000" cy="4572000"/>
          </a:xfrm>
          <a:prstGeom prst="rect">
            <a:avLst/>
          </a:prstGeom>
        </p:spPr>
      </p:pic>
    </p:spTree>
    <p:extLst>
      <p:ext uri="{BB962C8B-B14F-4D97-AF65-F5344CB8AC3E}">
        <p14:creationId xmlns:p14="http://schemas.microsoft.com/office/powerpoint/2010/main" val="79278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1E374-5E57-41F7-AAB5-ECC8EAC7930A}"/>
              </a:ext>
            </a:extLst>
          </p:cNvPr>
          <p:cNvSpPr>
            <a:spLocks noGrp="1"/>
          </p:cNvSpPr>
          <p:nvPr>
            <p:ph type="title"/>
          </p:nvPr>
        </p:nvSpPr>
        <p:spPr/>
        <p:txBody>
          <a:bodyPr/>
          <a:lstStyle/>
          <a:p>
            <a:r>
              <a:rPr lang="en-US" dirty="0"/>
              <a:t>The Generation Process – Generating the Grid</a:t>
            </a:r>
          </a:p>
        </p:txBody>
      </p:sp>
      <p:sp>
        <p:nvSpPr>
          <p:cNvPr id="3" name="Textplatzhalter 2">
            <a:extLst>
              <a:ext uri="{FF2B5EF4-FFF2-40B4-BE49-F238E27FC236}">
                <a16:creationId xmlns:a16="http://schemas.microsoft.com/office/drawing/2014/main" id="{DD8FF8FB-76F0-44BD-ACBB-602F5FBD2A2B}"/>
              </a:ext>
            </a:extLst>
          </p:cNvPr>
          <p:cNvSpPr>
            <a:spLocks noGrp="1"/>
          </p:cNvSpPr>
          <p:nvPr>
            <p:ph type="body" sz="quarter" idx="12"/>
          </p:nvPr>
        </p:nvSpPr>
        <p:spPr/>
        <p:txBody>
          <a:bodyPr/>
          <a:lstStyle/>
          <a:p>
            <a:r>
              <a:rPr lang="en-US" sz="1800" dirty="0"/>
              <a:t>Phase 1 – Read input:</a:t>
            </a:r>
          </a:p>
          <a:p>
            <a:pPr marL="609750" lvl="1" indent="-285750">
              <a:buFont typeface="Arial" panose="020B0604020202020204" pitchFamily="34" charset="0"/>
              <a:buChar char="•"/>
            </a:pPr>
            <a:r>
              <a:rPr lang="en-US" sz="1800" dirty="0"/>
              <a:t>Input data is read</a:t>
            </a:r>
          </a:p>
          <a:p>
            <a:pPr marL="609750" lvl="1" indent="-285750">
              <a:buFont typeface="Arial" panose="020B0604020202020204" pitchFamily="34" charset="0"/>
              <a:buChar char="•"/>
            </a:pPr>
            <a:r>
              <a:rPr lang="en-US" sz="1800" dirty="0"/>
              <a:t>Total volume is discretized and </a:t>
            </a:r>
            <a:br>
              <a:rPr lang="en-US" sz="1800" dirty="0"/>
            </a:br>
            <a:r>
              <a:rPr lang="en-US" sz="1800" dirty="0"/>
              <a:t>converted to </a:t>
            </a:r>
            <a:r>
              <a:rPr lang="en-US" sz="1800" dirty="0" err="1"/>
              <a:t>numpy</a:t>
            </a:r>
            <a:r>
              <a:rPr lang="en-US" sz="1800" dirty="0"/>
              <a:t> array</a:t>
            </a:r>
          </a:p>
          <a:p>
            <a:pPr marL="609750" lvl="1" indent="-285750">
              <a:buFont typeface="Arial" panose="020B0604020202020204" pitchFamily="34" charset="0"/>
              <a:buChar char="•"/>
            </a:pPr>
            <a:r>
              <a:rPr lang="en-US" sz="1800" dirty="0"/>
              <a:t>Ellipsoids from input are discretized </a:t>
            </a:r>
            <a:br>
              <a:rPr lang="en-US" sz="1800" dirty="0"/>
            </a:br>
            <a:r>
              <a:rPr lang="en-US" sz="1800" dirty="0"/>
              <a:t>and converted to </a:t>
            </a:r>
            <a:r>
              <a:rPr lang="en-US" sz="1800" dirty="0" err="1"/>
              <a:t>numpy</a:t>
            </a:r>
            <a:r>
              <a:rPr lang="en-US" sz="1800" dirty="0"/>
              <a:t> array</a:t>
            </a:r>
          </a:p>
          <a:p>
            <a:pPr marL="285750" indent="-285750">
              <a:buFont typeface="Arial" panose="020B0604020202020204" pitchFamily="34" charset="0"/>
              <a:buChar char="•"/>
            </a:pPr>
            <a:endParaRPr lang="en-US" sz="1800" dirty="0"/>
          </a:p>
          <a:p>
            <a:r>
              <a:rPr lang="en-US" sz="1800" dirty="0"/>
              <a:t>Phase 2 – RSA-Algorithm:</a:t>
            </a:r>
          </a:p>
          <a:p>
            <a:pPr marL="609750" lvl="1" indent="-285750">
              <a:buFont typeface="Arial" panose="020B0604020202020204" pitchFamily="34" charset="0"/>
              <a:buChar char="•"/>
            </a:pPr>
            <a:r>
              <a:rPr lang="en-US" sz="1800" dirty="0" err="1"/>
              <a:t>Numpy</a:t>
            </a:r>
            <a:r>
              <a:rPr lang="en-US" sz="1800" dirty="0"/>
              <a:t> array is randomly filled with </a:t>
            </a:r>
            <a:br>
              <a:rPr lang="en-US" sz="1800" dirty="0"/>
            </a:br>
            <a:r>
              <a:rPr lang="en-US" sz="1800" dirty="0"/>
              <a:t>ellipsoids starting with biggest</a:t>
            </a:r>
          </a:p>
          <a:p>
            <a:pPr marL="609750" lvl="1" indent="-285750">
              <a:buFont typeface="Arial" panose="020B0604020202020204" pitchFamily="34" charset="0"/>
              <a:buChar char="•"/>
            </a:pPr>
            <a:r>
              <a:rPr lang="en-US" sz="1800" dirty="0"/>
              <a:t>Intersections are forbidden</a:t>
            </a:r>
          </a:p>
          <a:p>
            <a:pPr marL="285750" indent="-285750">
              <a:buFont typeface="Arial" panose="020B0604020202020204" pitchFamily="34" charset="0"/>
              <a:buChar char="•"/>
            </a:pPr>
            <a:endParaRPr lang="en-US" sz="1800" dirty="0"/>
          </a:p>
          <a:p>
            <a:r>
              <a:rPr lang="en-US" sz="1800" dirty="0"/>
              <a:t>Phase 3 – </a:t>
            </a:r>
            <a:r>
              <a:rPr lang="en-US" sz="1800" dirty="0" err="1"/>
              <a:t>Tesselation</a:t>
            </a:r>
            <a:r>
              <a:rPr lang="en-US" sz="1800" dirty="0"/>
              <a:t>-Algorithm:</a:t>
            </a:r>
          </a:p>
          <a:p>
            <a:pPr marL="609750" lvl="1" indent="-285750">
              <a:buFont typeface="Arial" panose="020B0604020202020204" pitchFamily="34" charset="0"/>
              <a:buChar char="•"/>
            </a:pPr>
            <a:r>
              <a:rPr lang="en-US" sz="1800" dirty="0"/>
              <a:t>Ellipsoids grow with weighted speed </a:t>
            </a:r>
          </a:p>
          <a:p>
            <a:pPr marL="609750" lvl="1" indent="-285750">
              <a:buFont typeface="Arial" panose="020B0604020202020204" pitchFamily="34" charset="0"/>
              <a:buChar char="•"/>
            </a:pPr>
            <a:r>
              <a:rPr lang="en-US" sz="1800" dirty="0"/>
              <a:t>If maximum volume of an ellipsoid is </a:t>
            </a:r>
            <a:br>
              <a:rPr lang="en-US" sz="1800" dirty="0"/>
            </a:br>
            <a:r>
              <a:rPr lang="en-US" sz="1800" dirty="0"/>
              <a:t>reached growth stops</a:t>
            </a:r>
          </a:p>
          <a:p>
            <a:pPr marL="285750" indent="-285750">
              <a:buFont typeface="Arial" panose="020B0604020202020204" pitchFamily="34" charset="0"/>
              <a:buChar char="•"/>
            </a:pPr>
            <a:endParaRPr lang="en-US" sz="1800" dirty="0"/>
          </a:p>
          <a:p>
            <a:r>
              <a:rPr lang="en-US" sz="1800" dirty="0" err="1"/>
              <a:t>Numpy</a:t>
            </a:r>
            <a:r>
              <a:rPr lang="en-US" sz="1800" dirty="0"/>
              <a:t> array is kept periodic during the complete process</a:t>
            </a:r>
            <a:endParaRPr lang="en-US" dirty="0"/>
          </a:p>
        </p:txBody>
      </p:sp>
      <p:pic>
        <p:nvPicPr>
          <p:cNvPr id="5" name="Grafik 4">
            <a:extLst>
              <a:ext uri="{FF2B5EF4-FFF2-40B4-BE49-F238E27FC236}">
                <a16:creationId xmlns:a16="http://schemas.microsoft.com/office/drawing/2014/main" id="{1D47087B-5AE4-43E4-8899-9535673DA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000" y="1049867"/>
            <a:ext cx="6096000" cy="4572000"/>
          </a:xfrm>
          <a:prstGeom prst="rect">
            <a:avLst/>
          </a:prstGeom>
        </p:spPr>
      </p:pic>
    </p:spTree>
    <p:extLst>
      <p:ext uri="{BB962C8B-B14F-4D97-AF65-F5344CB8AC3E}">
        <p14:creationId xmlns:p14="http://schemas.microsoft.com/office/powerpoint/2010/main" val="4257760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5" name="Folienzoom 4">
                <a:extLst>
                  <a:ext uri="{FF2B5EF4-FFF2-40B4-BE49-F238E27FC236}">
                    <a16:creationId xmlns:a16="http://schemas.microsoft.com/office/drawing/2014/main" id="{F39BF0F7-5AC2-4BC1-8EBB-90955B99CF6D}"/>
                  </a:ext>
                </a:extLst>
              </p:cNvPr>
              <p:cNvGraphicFramePr>
                <a:graphicFrameLocks noChangeAspect="1"/>
              </p:cNvGraphicFramePr>
              <p:nvPr>
                <p:extLst>
                  <p:ext uri="{D42A27DB-BD31-4B8C-83A1-F6EECF244321}">
                    <p14:modId xmlns:p14="http://schemas.microsoft.com/office/powerpoint/2010/main" val="3109923070"/>
                  </p:ext>
                </p:extLst>
              </p:nvPr>
            </p:nvGraphicFramePr>
            <p:xfrm>
              <a:off x="9100605" y="1147079"/>
              <a:ext cx="2177748" cy="2326796"/>
            </p:xfrm>
            <a:graphic>
              <a:graphicData uri="http://schemas.microsoft.com/office/powerpoint/2016/slidezoom">
                <pslz:sldZm>
                  <pslz:sldZmObj sldId="485" cId="454646404">
                    <pslz:zmPr id="{43D02098-D5BB-4CD2-B044-0B7ACCC6AF49}"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177748" cy="2326796"/>
                        </a:xfrm>
                        <a:prstGeom prst="rect">
                          <a:avLst/>
                        </a:prstGeom>
                        <a:ln w="3175">
                          <a:solidFill>
                            <a:prstClr val="ltGray"/>
                          </a:solidFill>
                        </a:ln>
                      </p166:spPr>
                    </pslz:zmPr>
                  </pslz:sldZmObj>
                </pslz:sldZm>
              </a:graphicData>
            </a:graphic>
          </p:graphicFrame>
        </mc:Choice>
        <mc:Fallback>
          <p:pic>
            <p:nvPicPr>
              <p:cNvPr id="5" name="Folienzoom 4">
                <a:hlinkClick r:id="rId3" action="ppaction://hlinksldjump"/>
                <a:extLst>
                  <a:ext uri="{FF2B5EF4-FFF2-40B4-BE49-F238E27FC236}">
                    <a16:creationId xmlns:a16="http://schemas.microsoft.com/office/drawing/2014/main" id="{F39BF0F7-5AC2-4BC1-8EBB-90955B99CF6D}"/>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9100605" y="1147079"/>
                <a:ext cx="2177748" cy="2326796"/>
              </a:xfrm>
              <a:prstGeom prst="rect">
                <a:avLst/>
              </a:prstGeom>
              <a:ln w="3175">
                <a:solidFill>
                  <a:prstClr val="ltGray"/>
                </a:solidFill>
              </a:ln>
            </p:spPr>
          </p:pic>
        </mc:Fallback>
      </mc:AlternateContent>
      <p:sp>
        <p:nvSpPr>
          <p:cNvPr id="2" name="Titel 1">
            <a:extLst>
              <a:ext uri="{FF2B5EF4-FFF2-40B4-BE49-F238E27FC236}">
                <a16:creationId xmlns:a16="http://schemas.microsoft.com/office/drawing/2014/main" id="{B0ACBE80-2AC7-4873-BAD2-6E2E1A243764}"/>
              </a:ext>
            </a:extLst>
          </p:cNvPr>
          <p:cNvSpPr>
            <a:spLocks noGrp="1"/>
          </p:cNvSpPr>
          <p:nvPr>
            <p:ph type="title"/>
          </p:nvPr>
        </p:nvSpPr>
        <p:spPr/>
        <p:txBody>
          <a:bodyPr/>
          <a:lstStyle/>
          <a:p>
            <a:r>
              <a:rPr lang="en-US" dirty="0" err="1"/>
              <a:t>DRAGen</a:t>
            </a:r>
            <a:r>
              <a:rPr lang="en-US" dirty="0"/>
              <a:t> – The Main Idea </a:t>
            </a:r>
          </a:p>
        </p:txBody>
      </p:sp>
      <p:sp>
        <p:nvSpPr>
          <p:cNvPr id="15" name="Pfeil: nach oben gekrümmt 14">
            <a:extLst>
              <a:ext uri="{FF2B5EF4-FFF2-40B4-BE49-F238E27FC236}">
                <a16:creationId xmlns:a16="http://schemas.microsoft.com/office/drawing/2014/main" id="{F09FE8E4-DC62-4F5E-A783-9BD7A97AC2E5}"/>
              </a:ext>
            </a:extLst>
          </p:cNvPr>
          <p:cNvSpPr/>
          <p:nvPr/>
        </p:nvSpPr>
        <p:spPr>
          <a:xfrm>
            <a:off x="1886350"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Pfeil: nach oben gekrümmt 15">
            <a:extLst>
              <a:ext uri="{FF2B5EF4-FFF2-40B4-BE49-F238E27FC236}">
                <a16:creationId xmlns:a16="http://schemas.microsoft.com/office/drawing/2014/main" id="{003BB52E-2135-4A13-A035-DF0515347BB5}"/>
              </a:ext>
            </a:extLst>
          </p:cNvPr>
          <p:cNvSpPr/>
          <p:nvPr/>
        </p:nvSpPr>
        <p:spPr>
          <a:xfrm>
            <a:off x="4669488"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nach oben gekrümmt 16">
            <a:extLst>
              <a:ext uri="{FF2B5EF4-FFF2-40B4-BE49-F238E27FC236}">
                <a16:creationId xmlns:a16="http://schemas.microsoft.com/office/drawing/2014/main" id="{F5BE869A-46D5-4CB5-BEF3-C6436DBF83B4}"/>
              </a:ext>
            </a:extLst>
          </p:cNvPr>
          <p:cNvSpPr/>
          <p:nvPr/>
        </p:nvSpPr>
        <p:spPr>
          <a:xfrm>
            <a:off x="7790403"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 name="Textplatzhalter 2">
            <a:extLst>
              <a:ext uri="{FF2B5EF4-FFF2-40B4-BE49-F238E27FC236}">
                <a16:creationId xmlns:a16="http://schemas.microsoft.com/office/drawing/2014/main" id="{19C1A8D3-9580-43DC-B326-7E22CACAEB9C}"/>
              </a:ext>
            </a:extLst>
          </p:cNvPr>
          <p:cNvSpPr>
            <a:spLocks noGrp="1"/>
          </p:cNvSpPr>
          <p:nvPr>
            <p:ph type="body" sz="quarter" idx="12"/>
          </p:nvPr>
        </p:nvSpPr>
        <p:spPr>
          <a:xfrm>
            <a:off x="403306" y="4655119"/>
            <a:ext cx="2525332" cy="767329"/>
          </a:xfrm>
        </p:spPr>
        <p:txBody>
          <a:bodyPr/>
          <a:lstStyle/>
          <a:p>
            <a:pPr marL="285750" indent="-285750">
              <a:buFont typeface="Arial" panose="020B0604020202020204" pitchFamily="34" charset="0"/>
              <a:buChar char="•"/>
            </a:pPr>
            <a:r>
              <a:rPr lang="en-US" dirty="0"/>
              <a:t>Microstructure analysis</a:t>
            </a:r>
          </a:p>
          <a:p>
            <a:pPr marL="609750" lvl="1" indent="-285750">
              <a:buFont typeface="Arial" panose="020B0604020202020204" pitchFamily="34" charset="0"/>
              <a:buChar char="•"/>
            </a:pPr>
            <a:r>
              <a:rPr lang="de-DE" dirty="0"/>
              <a:t>LOM</a:t>
            </a:r>
          </a:p>
          <a:p>
            <a:pPr marL="609750" lvl="1" indent="-285750">
              <a:buFont typeface="Arial" panose="020B0604020202020204" pitchFamily="34" charset="0"/>
              <a:buChar char="•"/>
            </a:pPr>
            <a:r>
              <a:rPr lang="de-DE" dirty="0"/>
              <a:t>SEM</a:t>
            </a:r>
          </a:p>
        </p:txBody>
      </p:sp>
      <p:sp>
        <p:nvSpPr>
          <p:cNvPr id="21" name="Textplatzhalter 2">
            <a:extLst>
              <a:ext uri="{FF2B5EF4-FFF2-40B4-BE49-F238E27FC236}">
                <a16:creationId xmlns:a16="http://schemas.microsoft.com/office/drawing/2014/main" id="{327FCFB3-42B6-49EF-8128-C5B2D284EB28}"/>
              </a:ext>
            </a:extLst>
          </p:cNvPr>
          <p:cNvSpPr txBox="1">
            <a:spLocks/>
          </p:cNvSpPr>
          <p:nvPr/>
        </p:nvSpPr>
        <p:spPr>
          <a:xfrm>
            <a:off x="3463786" y="4655120"/>
            <a:ext cx="175536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Statistical analysis</a:t>
            </a:r>
          </a:p>
          <a:p>
            <a:pPr marL="609750" lvl="1" indent="-285750">
              <a:buFont typeface="Arial" panose="020B0604020202020204" pitchFamily="34" charset="0"/>
              <a:buChar char="•"/>
            </a:pPr>
            <a:r>
              <a:rPr lang="en-US" dirty="0"/>
              <a:t>Grain size</a:t>
            </a:r>
          </a:p>
          <a:p>
            <a:pPr marL="609750" lvl="1" indent="-285750">
              <a:buFont typeface="Arial" panose="020B0604020202020204" pitchFamily="34" charset="0"/>
              <a:buChar char="•"/>
            </a:pPr>
            <a:r>
              <a:rPr lang="en-US" dirty="0"/>
              <a:t>Aspect ratio</a:t>
            </a:r>
          </a:p>
          <a:p>
            <a:pPr marL="609750" lvl="1" indent="-285750">
              <a:buFont typeface="Arial" panose="020B0604020202020204" pitchFamily="34" charset="0"/>
              <a:buChar char="•"/>
            </a:pPr>
            <a:r>
              <a:rPr lang="en-US" dirty="0"/>
              <a:t>Slope</a:t>
            </a:r>
          </a:p>
        </p:txBody>
      </p:sp>
      <p:sp>
        <p:nvSpPr>
          <p:cNvPr id="22" name="Textplatzhalter 2">
            <a:extLst>
              <a:ext uri="{FF2B5EF4-FFF2-40B4-BE49-F238E27FC236}">
                <a16:creationId xmlns:a16="http://schemas.microsoft.com/office/drawing/2014/main" id="{39C1F386-DD38-47CC-B06F-C7FC98D98495}"/>
              </a:ext>
            </a:extLst>
          </p:cNvPr>
          <p:cNvSpPr txBox="1">
            <a:spLocks/>
          </p:cNvSpPr>
          <p:nvPr/>
        </p:nvSpPr>
        <p:spPr>
          <a:xfrm>
            <a:off x="5949165" y="4655119"/>
            <a:ext cx="264380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Grain packing &amp; volume filling</a:t>
            </a:r>
          </a:p>
          <a:p>
            <a:pPr marL="609750" lvl="1" indent="-285750">
              <a:buFont typeface="Arial" panose="020B0604020202020204" pitchFamily="34" charset="0"/>
              <a:buChar char="•"/>
            </a:pPr>
            <a:r>
              <a:rPr lang="en-US" dirty="0"/>
              <a:t>Packing-Algorithm e.g. RSA </a:t>
            </a:r>
          </a:p>
          <a:p>
            <a:pPr marL="609750" lvl="1" indent="-285750">
              <a:buFont typeface="Arial" panose="020B0604020202020204" pitchFamily="34" charset="0"/>
              <a:buChar char="•"/>
            </a:pPr>
            <a:r>
              <a:rPr lang="en-US" dirty="0"/>
              <a:t>Tessellation e.g. Voronoi</a:t>
            </a:r>
          </a:p>
        </p:txBody>
      </p:sp>
      <p:sp>
        <p:nvSpPr>
          <p:cNvPr id="28" name="Textplatzhalter 2">
            <a:extLst>
              <a:ext uri="{FF2B5EF4-FFF2-40B4-BE49-F238E27FC236}">
                <a16:creationId xmlns:a16="http://schemas.microsoft.com/office/drawing/2014/main" id="{735ED476-6619-4727-9AAC-033F3877F6F4}"/>
              </a:ext>
            </a:extLst>
          </p:cNvPr>
          <p:cNvSpPr txBox="1">
            <a:spLocks/>
          </p:cNvSpPr>
          <p:nvPr/>
        </p:nvSpPr>
        <p:spPr>
          <a:xfrm>
            <a:off x="9176512" y="4655121"/>
            <a:ext cx="2248951"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Building the FE model</a:t>
            </a:r>
          </a:p>
          <a:p>
            <a:pPr marL="609750" lvl="1" indent="-285750">
              <a:buFont typeface="Arial" panose="020B0604020202020204" pitchFamily="34" charset="0"/>
              <a:buChar char="•"/>
            </a:pPr>
            <a:r>
              <a:rPr lang="en-US" dirty="0"/>
              <a:t>Generating geometries </a:t>
            </a:r>
          </a:p>
          <a:p>
            <a:pPr marL="609750" lvl="1" indent="-285750">
              <a:buFont typeface="Arial" panose="020B0604020202020204" pitchFamily="34" charset="0"/>
              <a:buChar char="•"/>
            </a:pPr>
            <a:r>
              <a:rPr lang="en-US" dirty="0"/>
              <a:t>Meshing geometries</a:t>
            </a:r>
          </a:p>
        </p:txBody>
      </p:sp>
      <mc:AlternateContent xmlns:mc="http://schemas.openxmlformats.org/markup-compatibility/2006">
        <mc:Choice xmlns:pslz="http://schemas.microsoft.com/office/powerpoint/2016/slidezoom" Requires="pslz">
          <p:graphicFrame>
            <p:nvGraphicFramePr>
              <p:cNvPr id="6" name="Folienzoom 5">
                <a:extLst>
                  <a:ext uri="{FF2B5EF4-FFF2-40B4-BE49-F238E27FC236}">
                    <a16:creationId xmlns:a16="http://schemas.microsoft.com/office/drawing/2014/main" id="{2547B1D4-AA4B-48ED-B737-9A0BB6215B7B}"/>
                  </a:ext>
                </a:extLst>
              </p:cNvPr>
              <p:cNvGraphicFramePr>
                <a:graphicFrameLocks noChangeAspect="1"/>
              </p:cNvGraphicFramePr>
              <p:nvPr/>
            </p:nvGraphicFramePr>
            <p:xfrm>
              <a:off x="675972" y="1318446"/>
              <a:ext cx="1980000" cy="1986111"/>
            </p:xfrm>
            <a:graphic>
              <a:graphicData uri="http://schemas.microsoft.com/office/powerpoint/2016/slidezoom">
                <pslz:sldZm>
                  <pslz:sldZmObj sldId="403" cId="4030401681">
                    <pslz:zmPr id="{890D0C4F-6CDC-427F-893E-2A27CBDB7515}"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111"/>
                        </a:xfrm>
                        <a:prstGeom prst="rect">
                          <a:avLst/>
                        </a:prstGeom>
                        <a:ln w="3175">
                          <a:solidFill>
                            <a:prstClr val="ltGray"/>
                          </a:solidFill>
                        </a:ln>
                      </p166:spPr>
                    </pslz:zmPr>
                  </pslz:sldZmObj>
                </pslz:sldZm>
              </a:graphicData>
            </a:graphic>
          </p:graphicFrame>
        </mc:Choice>
        <mc:Fallback>
          <p:pic>
            <p:nvPicPr>
              <p:cNvPr id="6" name="Folienzoom 5">
                <a:hlinkClick r:id="rId5" action="ppaction://hlinksldjump"/>
                <a:extLst>
                  <a:ext uri="{FF2B5EF4-FFF2-40B4-BE49-F238E27FC236}">
                    <a16:creationId xmlns:a16="http://schemas.microsoft.com/office/drawing/2014/main" id="{2547B1D4-AA4B-48ED-B737-9A0BB6215B7B}"/>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75972" y="1318446"/>
                <a:ext cx="1980000" cy="198611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Folienzoom 10">
                <a:extLst>
                  <a:ext uri="{FF2B5EF4-FFF2-40B4-BE49-F238E27FC236}">
                    <a16:creationId xmlns:a16="http://schemas.microsoft.com/office/drawing/2014/main" id="{94C47B3D-9BC8-42AB-8AF1-C88E2CAB56F7}"/>
                  </a:ext>
                </a:extLst>
              </p:cNvPr>
              <p:cNvGraphicFramePr>
                <a:graphicFrameLocks noChangeAspect="1"/>
              </p:cNvGraphicFramePr>
              <p:nvPr/>
            </p:nvGraphicFramePr>
            <p:xfrm>
              <a:off x="6293748" y="1318465"/>
              <a:ext cx="1980000" cy="1986072"/>
            </p:xfrm>
            <a:graphic>
              <a:graphicData uri="http://schemas.microsoft.com/office/powerpoint/2016/slidezoom">
                <pslz:sldZm>
                  <pslz:sldZmObj sldId="311" cId="4107788784">
                    <pslz:zmPr id="{0E62EE83-3911-45A9-8C69-AF068731C1DF}"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072"/>
                        </a:xfrm>
                        <a:prstGeom prst="rect">
                          <a:avLst/>
                        </a:prstGeom>
                        <a:ln w="3175">
                          <a:solidFill>
                            <a:prstClr val="ltGray"/>
                          </a:solidFill>
                        </a:ln>
                      </p166:spPr>
                    </pslz:zmPr>
                  </pslz:sldZmObj>
                </pslz:sldZm>
              </a:graphicData>
            </a:graphic>
          </p:graphicFrame>
        </mc:Choice>
        <mc:Fallback>
          <p:pic>
            <p:nvPicPr>
              <p:cNvPr id="11" name="Folienzoom 10">
                <a:hlinkClick r:id="rId7" action="ppaction://hlinksldjump"/>
                <a:extLst>
                  <a:ext uri="{FF2B5EF4-FFF2-40B4-BE49-F238E27FC236}">
                    <a16:creationId xmlns:a16="http://schemas.microsoft.com/office/drawing/2014/main" id="{94C47B3D-9BC8-42AB-8AF1-C88E2CAB56F7}"/>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293748" y="1318465"/>
                <a:ext cx="1980000" cy="19860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4" name="Folienzoom 3">
                <a:extLst>
                  <a:ext uri="{FF2B5EF4-FFF2-40B4-BE49-F238E27FC236}">
                    <a16:creationId xmlns:a16="http://schemas.microsoft.com/office/drawing/2014/main" id="{191D0949-BCAC-463A-A0C7-6908F22B9D38}"/>
                  </a:ext>
                </a:extLst>
              </p:cNvPr>
              <p:cNvGraphicFramePr>
                <a:graphicFrameLocks noChangeAspect="1"/>
              </p:cNvGraphicFramePr>
              <p:nvPr/>
            </p:nvGraphicFramePr>
            <p:xfrm>
              <a:off x="3482829" y="1318446"/>
              <a:ext cx="1984062" cy="1984062"/>
            </p:xfrm>
            <a:graphic>
              <a:graphicData uri="http://schemas.microsoft.com/office/powerpoint/2016/slidezoom">
                <pslz:sldZm>
                  <pslz:sldZmObj sldId="256" cId="381336661">
                    <pslz:zmPr id="{6ABB3F17-0347-4D7B-8F84-5A81B231AE1D}"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984062" cy="1984062"/>
                        </a:xfrm>
                        <a:prstGeom prst="rect">
                          <a:avLst/>
                        </a:prstGeom>
                        <a:ln w="3175">
                          <a:solidFill>
                            <a:prstClr val="ltGray"/>
                          </a:solidFill>
                        </a:ln>
                      </p166:spPr>
                    </pslz:zmPr>
                  </pslz:sldZmObj>
                </pslz:sldZm>
              </a:graphicData>
            </a:graphic>
          </p:graphicFrame>
        </mc:Choice>
        <mc:Fallback>
          <p:pic>
            <p:nvPicPr>
              <p:cNvPr id="4" name="Folienzoom 3">
                <a:hlinkClick r:id="rId9" action="ppaction://hlinksldjump"/>
                <a:extLst>
                  <a:ext uri="{FF2B5EF4-FFF2-40B4-BE49-F238E27FC236}">
                    <a16:creationId xmlns:a16="http://schemas.microsoft.com/office/drawing/2014/main" id="{191D0949-BCAC-463A-A0C7-6908F22B9D38}"/>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482829" y="1318446"/>
                <a:ext cx="1984062" cy="1984062"/>
              </a:xfrm>
              <a:prstGeom prst="rect">
                <a:avLst/>
              </a:prstGeom>
              <a:ln w="3175">
                <a:solidFill>
                  <a:prstClr val="ltGray"/>
                </a:solidFill>
              </a:ln>
            </p:spPr>
          </p:pic>
        </mc:Fallback>
      </mc:AlternateContent>
    </p:spTree>
    <p:extLst>
      <p:ext uri="{BB962C8B-B14F-4D97-AF65-F5344CB8AC3E}">
        <p14:creationId xmlns:p14="http://schemas.microsoft.com/office/powerpoint/2010/main" val="108480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C7C96C7A-6F31-4E64-8598-065AF13E5F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982" r="30000"/>
          <a:stretch/>
        </p:blipFill>
        <p:spPr>
          <a:xfrm>
            <a:off x="8789104" y="3341151"/>
            <a:ext cx="2506905" cy="2670704"/>
          </a:xfrm>
          <a:prstGeom prst="rect">
            <a:avLst/>
          </a:prstGeom>
        </p:spPr>
      </p:pic>
      <p:pic>
        <p:nvPicPr>
          <p:cNvPr id="9" name="Grafik 8">
            <a:extLst>
              <a:ext uri="{FF2B5EF4-FFF2-40B4-BE49-F238E27FC236}">
                <a16:creationId xmlns:a16="http://schemas.microsoft.com/office/drawing/2014/main" id="{58AEF948-F257-4466-8337-1456873E0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08" y="1234435"/>
            <a:ext cx="5852172" cy="4389129"/>
          </a:xfrm>
          <a:prstGeom prst="rect">
            <a:avLst/>
          </a:prstGeom>
        </p:spPr>
      </p:pic>
      <p:sp>
        <p:nvSpPr>
          <p:cNvPr id="2" name="Titel 1">
            <a:extLst>
              <a:ext uri="{FF2B5EF4-FFF2-40B4-BE49-F238E27FC236}">
                <a16:creationId xmlns:a16="http://schemas.microsoft.com/office/drawing/2014/main" id="{A5D08C33-CCDE-4786-8406-579AC991B229}"/>
              </a:ext>
            </a:extLst>
          </p:cNvPr>
          <p:cNvSpPr>
            <a:spLocks noGrp="1"/>
          </p:cNvSpPr>
          <p:nvPr>
            <p:ph type="title"/>
          </p:nvPr>
        </p:nvSpPr>
        <p:spPr/>
        <p:txBody>
          <a:bodyPr/>
          <a:lstStyle/>
          <a:p>
            <a:r>
              <a:rPr lang="en-US" dirty="0"/>
              <a:t>The Generation Process – Building the Model</a:t>
            </a:r>
          </a:p>
        </p:txBody>
      </p:sp>
      <p:sp>
        <p:nvSpPr>
          <p:cNvPr id="10" name="Pfeil nach rechts 23">
            <a:extLst>
              <a:ext uri="{FF2B5EF4-FFF2-40B4-BE49-F238E27FC236}">
                <a16:creationId xmlns:a16="http://schemas.microsoft.com/office/drawing/2014/main" id="{9AFE98F5-BF2B-4DCC-9D65-BAB28CE1AAC2}"/>
              </a:ext>
            </a:extLst>
          </p:cNvPr>
          <p:cNvSpPr/>
          <p:nvPr/>
        </p:nvSpPr>
        <p:spPr>
          <a:xfrm rot="20700000">
            <a:off x="4854302" y="2125422"/>
            <a:ext cx="3248340" cy="1183916"/>
          </a:xfrm>
          <a:prstGeom prst="rightArrow">
            <a:avLst>
              <a:gd name="adj1" fmla="val 48374"/>
              <a:gd name="adj2" fmla="val 44550"/>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Use a spectral solver</a:t>
            </a:r>
          </a:p>
        </p:txBody>
      </p:sp>
      <p:sp>
        <p:nvSpPr>
          <p:cNvPr id="7" name="Pfeil nach rechts 23">
            <a:extLst>
              <a:ext uri="{FF2B5EF4-FFF2-40B4-BE49-F238E27FC236}">
                <a16:creationId xmlns:a16="http://schemas.microsoft.com/office/drawing/2014/main" id="{AB2F4A39-DB6F-48F9-BBE1-046A069A58A4}"/>
              </a:ext>
            </a:extLst>
          </p:cNvPr>
          <p:cNvSpPr/>
          <p:nvPr/>
        </p:nvSpPr>
        <p:spPr>
          <a:xfrm rot="900000">
            <a:off x="4854302" y="3829196"/>
            <a:ext cx="3248340" cy="1183916"/>
          </a:xfrm>
          <a:prstGeom prst="rightArrow">
            <a:avLst>
              <a:gd name="adj1" fmla="val 48374"/>
              <a:gd name="adj2" fmla="val 44550"/>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Convert points into an FE-mesh with smoothing algorithm</a:t>
            </a:r>
          </a:p>
        </p:txBody>
      </p:sp>
      <p:pic>
        <p:nvPicPr>
          <p:cNvPr id="8" name="Grafik 7" descr="O:\Werkstoffmechanik\01 WM MMD\10 Felix\von Manuel\figures\FinalRVE.png">
            <a:extLst>
              <a:ext uri="{FF2B5EF4-FFF2-40B4-BE49-F238E27FC236}">
                <a16:creationId xmlns:a16="http://schemas.microsoft.com/office/drawing/2014/main" id="{7A123CEF-1FF5-42CF-9069-61F779BC3087}"/>
              </a:ext>
            </a:extLst>
          </p:cNvPr>
          <p:cNvPicPr>
            <a:picLocks noChangeAspect="1"/>
          </p:cNvPicPr>
          <p:nvPr/>
        </p:nvPicPr>
        <p:blipFill rotWithShape="1">
          <a:blip r:embed="rId4">
            <a:extLst>
              <a:ext uri="{28A0092B-C50C-407E-A947-70E740481C1C}">
                <a14:useLocalDpi xmlns:a14="http://schemas.microsoft.com/office/drawing/2010/main" val="0"/>
              </a:ext>
            </a:extLst>
          </a:blip>
          <a:srcRect l="13394" t="6094" r="12360" b="7117"/>
          <a:stretch/>
        </p:blipFill>
        <p:spPr bwMode="auto">
          <a:xfrm>
            <a:off x="8699863" y="846145"/>
            <a:ext cx="2495006" cy="2495006"/>
          </a:xfrm>
          <a:prstGeom prst="rect">
            <a:avLst/>
          </a:prstGeom>
          <a:noFill/>
          <a:ln>
            <a:noFill/>
          </a:ln>
          <a:extLst>
            <a:ext uri="{53640926-AAD7-44D8-BBD7-CCE9431645EC}">
              <a14:shadowObscured xmlns:a14="http://schemas.microsoft.com/office/drawing/2010/main"/>
            </a:ext>
          </a:extLst>
        </p:spPr>
      </p:pic>
      <p:pic>
        <p:nvPicPr>
          <p:cNvPr id="12" name="Grafik 11">
            <a:extLst>
              <a:ext uri="{FF2B5EF4-FFF2-40B4-BE49-F238E27FC236}">
                <a16:creationId xmlns:a16="http://schemas.microsoft.com/office/drawing/2014/main" id="{59F56716-E8A3-42FE-B56B-3810BE61B1D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22" r="29259"/>
          <a:stretch/>
        </p:blipFill>
        <p:spPr>
          <a:xfrm>
            <a:off x="8833212" y="3341151"/>
            <a:ext cx="2506905" cy="2670704"/>
          </a:xfrm>
          <a:prstGeom prst="rect">
            <a:avLst/>
          </a:prstGeom>
        </p:spPr>
      </p:pic>
    </p:spTree>
    <p:extLst>
      <p:ext uri="{BB962C8B-B14F-4D97-AF65-F5344CB8AC3E}">
        <p14:creationId xmlns:p14="http://schemas.microsoft.com/office/powerpoint/2010/main" val="45464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1B07D8-BC3D-4C9E-BB55-538E2820DE22}"/>
              </a:ext>
            </a:extLst>
          </p:cNvPr>
          <p:cNvSpPr>
            <a:spLocks noGrp="1"/>
          </p:cNvSpPr>
          <p:nvPr>
            <p:ph type="title"/>
          </p:nvPr>
        </p:nvSpPr>
        <p:spPr/>
        <p:txBody>
          <a:bodyPr/>
          <a:lstStyle/>
          <a:p>
            <a:r>
              <a:rPr lang="en-US" dirty="0"/>
              <a:t>The Generation Process – Building the Model</a:t>
            </a:r>
          </a:p>
        </p:txBody>
      </p:sp>
      <p:cxnSp>
        <p:nvCxnSpPr>
          <p:cNvPr id="18" name="Gerader Verbinder 17">
            <a:extLst>
              <a:ext uri="{FF2B5EF4-FFF2-40B4-BE49-F238E27FC236}">
                <a16:creationId xmlns:a16="http://schemas.microsoft.com/office/drawing/2014/main" id="{A9A3B363-E24A-43BC-892C-1EE63EA555CE}"/>
              </a:ext>
            </a:extLst>
          </p:cNvPr>
          <p:cNvCxnSpPr>
            <a:cxnSpLocks/>
          </p:cNvCxnSpPr>
          <p:nvPr/>
        </p:nvCxnSpPr>
        <p:spPr>
          <a:xfrm>
            <a:off x="6818432" y="1012042"/>
            <a:ext cx="595423" cy="680484"/>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48DEAFD-0ACC-4384-8360-88D9E9FC50B3}"/>
              </a:ext>
            </a:extLst>
          </p:cNvPr>
          <p:cNvCxnSpPr>
            <a:cxnSpLocks/>
          </p:cNvCxnSpPr>
          <p:nvPr/>
        </p:nvCxnSpPr>
        <p:spPr>
          <a:xfrm flipV="1">
            <a:off x="7413855" y="1593289"/>
            <a:ext cx="1353879" cy="99237"/>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E1479ECD-AEA7-494D-ADA3-16CB50673EB8}"/>
              </a:ext>
            </a:extLst>
          </p:cNvPr>
          <p:cNvCxnSpPr>
            <a:cxnSpLocks/>
          </p:cNvCxnSpPr>
          <p:nvPr/>
        </p:nvCxnSpPr>
        <p:spPr>
          <a:xfrm>
            <a:off x="8767734" y="1593289"/>
            <a:ext cx="446568" cy="949842"/>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809AA6F-9C6F-4B79-BDB3-7DC582CA5253}"/>
              </a:ext>
            </a:extLst>
          </p:cNvPr>
          <p:cNvCxnSpPr>
            <a:cxnSpLocks/>
          </p:cNvCxnSpPr>
          <p:nvPr/>
        </p:nvCxnSpPr>
        <p:spPr>
          <a:xfrm flipH="1">
            <a:off x="8384962" y="2543131"/>
            <a:ext cx="829340" cy="1171958"/>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11ED849F-5D07-4BEE-A124-862FEA4460EF}"/>
              </a:ext>
            </a:extLst>
          </p:cNvPr>
          <p:cNvCxnSpPr>
            <a:cxnSpLocks/>
          </p:cNvCxnSpPr>
          <p:nvPr/>
        </p:nvCxnSpPr>
        <p:spPr>
          <a:xfrm>
            <a:off x="8384962" y="3715089"/>
            <a:ext cx="517452" cy="600135"/>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78F3D43A-2F83-45CF-BBC7-EE04D7D35C18}"/>
              </a:ext>
            </a:extLst>
          </p:cNvPr>
          <p:cNvCxnSpPr>
            <a:cxnSpLocks/>
          </p:cNvCxnSpPr>
          <p:nvPr/>
        </p:nvCxnSpPr>
        <p:spPr>
          <a:xfrm flipH="1">
            <a:off x="7902953" y="4315224"/>
            <a:ext cx="999461" cy="853988"/>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04C7E1D2-3815-42C5-82D9-EE535B06AC11}"/>
              </a:ext>
            </a:extLst>
          </p:cNvPr>
          <p:cNvCxnSpPr>
            <a:cxnSpLocks/>
          </p:cNvCxnSpPr>
          <p:nvPr/>
        </p:nvCxnSpPr>
        <p:spPr>
          <a:xfrm flipH="1" flipV="1">
            <a:off x="6634134" y="4499521"/>
            <a:ext cx="1268819" cy="666308"/>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sp>
        <p:nvSpPr>
          <p:cNvPr id="37" name="Ellipse 36">
            <a:extLst>
              <a:ext uri="{FF2B5EF4-FFF2-40B4-BE49-F238E27FC236}">
                <a16:creationId xmlns:a16="http://schemas.microsoft.com/office/drawing/2014/main" id="{31CC5CC5-5813-4313-8F5B-156DCED32872}"/>
              </a:ext>
            </a:extLst>
          </p:cNvPr>
          <p:cNvSpPr/>
          <p:nvPr/>
        </p:nvSpPr>
        <p:spPr>
          <a:xfrm>
            <a:off x="6782432" y="97265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 name="Ellipse 37">
            <a:extLst>
              <a:ext uri="{FF2B5EF4-FFF2-40B4-BE49-F238E27FC236}">
                <a16:creationId xmlns:a16="http://schemas.microsoft.com/office/drawing/2014/main" id="{B924E644-7650-47A3-850A-7930336D8D04}"/>
              </a:ext>
            </a:extLst>
          </p:cNvPr>
          <p:cNvSpPr/>
          <p:nvPr/>
        </p:nvSpPr>
        <p:spPr>
          <a:xfrm>
            <a:off x="7377855" y="165652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B1F54439-D399-4A14-8D15-522C2F1C3638}"/>
              </a:ext>
            </a:extLst>
          </p:cNvPr>
          <p:cNvSpPr/>
          <p:nvPr/>
        </p:nvSpPr>
        <p:spPr>
          <a:xfrm>
            <a:off x="8727632" y="15709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9CB11F99-D498-4088-BE0E-ACC9832C4ECC}"/>
              </a:ext>
            </a:extLst>
          </p:cNvPr>
          <p:cNvSpPr/>
          <p:nvPr/>
        </p:nvSpPr>
        <p:spPr>
          <a:xfrm>
            <a:off x="9178302" y="250713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C3D01BD5-5CDA-4970-A646-CBB0C6A6EE3A}"/>
              </a:ext>
            </a:extLst>
          </p:cNvPr>
          <p:cNvSpPr/>
          <p:nvPr/>
        </p:nvSpPr>
        <p:spPr>
          <a:xfrm>
            <a:off x="8348962" y="367908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a:extLst>
              <a:ext uri="{FF2B5EF4-FFF2-40B4-BE49-F238E27FC236}">
                <a16:creationId xmlns:a16="http://schemas.microsoft.com/office/drawing/2014/main" id="{404E7033-A5BA-4143-97E0-4630F09BBAD1}"/>
              </a:ext>
            </a:extLst>
          </p:cNvPr>
          <p:cNvSpPr/>
          <p:nvPr/>
        </p:nvSpPr>
        <p:spPr>
          <a:xfrm>
            <a:off x="8866414" y="427922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375A5B15-04E1-4283-9419-A6868E940C01}"/>
              </a:ext>
            </a:extLst>
          </p:cNvPr>
          <p:cNvSpPr/>
          <p:nvPr/>
        </p:nvSpPr>
        <p:spPr>
          <a:xfrm>
            <a:off x="7866953" y="513321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Ellipse 43">
            <a:extLst>
              <a:ext uri="{FF2B5EF4-FFF2-40B4-BE49-F238E27FC236}">
                <a16:creationId xmlns:a16="http://schemas.microsoft.com/office/drawing/2014/main" id="{7C3ABFEB-8FB9-4B0E-A62D-2B2FA51DE24F}"/>
              </a:ext>
            </a:extLst>
          </p:cNvPr>
          <p:cNvSpPr/>
          <p:nvPr/>
        </p:nvSpPr>
        <p:spPr>
          <a:xfrm>
            <a:off x="6598134" y="446013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Ellipse 44">
            <a:extLst>
              <a:ext uri="{FF2B5EF4-FFF2-40B4-BE49-F238E27FC236}">
                <a16:creationId xmlns:a16="http://schemas.microsoft.com/office/drawing/2014/main" id="{59155912-B649-4881-9388-AB70915F0CCB}"/>
              </a:ext>
            </a:extLst>
          </p:cNvPr>
          <p:cNvSpPr/>
          <p:nvPr/>
        </p:nvSpPr>
        <p:spPr>
          <a:xfrm>
            <a:off x="7710774" y="1280157"/>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7" name="Gerader Verbinder 46">
            <a:extLst>
              <a:ext uri="{FF2B5EF4-FFF2-40B4-BE49-F238E27FC236}">
                <a16:creationId xmlns:a16="http://schemas.microsoft.com/office/drawing/2014/main" id="{2184AF24-F3BB-4782-B8B4-5C97E7C45237}"/>
              </a:ext>
            </a:extLst>
          </p:cNvPr>
          <p:cNvCxnSpPr>
            <a:cxnSpLocks/>
          </p:cNvCxnSpPr>
          <p:nvPr/>
        </p:nvCxnSpPr>
        <p:spPr>
          <a:xfrm>
            <a:off x="6840902" y="1030642"/>
            <a:ext cx="1883744" cy="57279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002FA860-0ABE-4D0B-9647-1B89A755144C}"/>
              </a:ext>
            </a:extLst>
          </p:cNvPr>
          <p:cNvCxnSpPr>
            <a:stCxn id="38" idx="0"/>
            <a:endCxn id="45" idx="3"/>
          </p:cNvCxnSpPr>
          <p:nvPr/>
        </p:nvCxnSpPr>
        <p:spPr>
          <a:xfrm flipV="1">
            <a:off x="7413855" y="1341613"/>
            <a:ext cx="307463" cy="3149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74C022E0-BB6D-457D-8049-BE05F75F9A4C}"/>
              </a:ext>
            </a:extLst>
          </p:cNvPr>
          <p:cNvCxnSpPr>
            <a:cxnSpLocks/>
            <a:stCxn id="38" idx="6"/>
            <a:endCxn id="40" idx="1"/>
          </p:cNvCxnSpPr>
          <p:nvPr/>
        </p:nvCxnSpPr>
        <p:spPr>
          <a:xfrm>
            <a:off x="7449855" y="1692526"/>
            <a:ext cx="1738991" cy="825149"/>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6" name="Ellipse 55">
            <a:extLst>
              <a:ext uri="{FF2B5EF4-FFF2-40B4-BE49-F238E27FC236}">
                <a16:creationId xmlns:a16="http://schemas.microsoft.com/office/drawing/2014/main" id="{E832B08F-2CAE-4292-99C7-3190F78210CB}"/>
              </a:ext>
            </a:extLst>
          </p:cNvPr>
          <p:cNvSpPr/>
          <p:nvPr/>
        </p:nvSpPr>
        <p:spPr>
          <a:xfrm>
            <a:off x="8406884" y="2130081"/>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7" name="Gerade Verbindung mit Pfeil 56">
            <a:extLst>
              <a:ext uri="{FF2B5EF4-FFF2-40B4-BE49-F238E27FC236}">
                <a16:creationId xmlns:a16="http://schemas.microsoft.com/office/drawing/2014/main" id="{C6C7FB50-2030-4BEC-8C95-87DC3E8AE984}"/>
              </a:ext>
            </a:extLst>
          </p:cNvPr>
          <p:cNvCxnSpPr>
            <a:cxnSpLocks/>
          </p:cNvCxnSpPr>
          <p:nvPr/>
        </p:nvCxnSpPr>
        <p:spPr>
          <a:xfrm flipH="1">
            <a:off x="8452391" y="1635180"/>
            <a:ext cx="295292" cy="49771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7493D6E2-7F46-4D97-9B05-A9D1FA93F49B}"/>
              </a:ext>
            </a:extLst>
          </p:cNvPr>
          <p:cNvCxnSpPr>
            <a:cxnSpLocks/>
            <a:stCxn id="39" idx="4"/>
            <a:endCxn id="41" idx="0"/>
          </p:cNvCxnSpPr>
          <p:nvPr/>
        </p:nvCxnSpPr>
        <p:spPr>
          <a:xfrm flipH="1">
            <a:off x="8384962" y="1642907"/>
            <a:ext cx="378670" cy="203618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3" name="Ellipse 62">
            <a:extLst>
              <a:ext uri="{FF2B5EF4-FFF2-40B4-BE49-F238E27FC236}">
                <a16:creationId xmlns:a16="http://schemas.microsoft.com/office/drawing/2014/main" id="{32913C1F-B361-4CD9-BF63-04F322140DB5}"/>
              </a:ext>
            </a:extLst>
          </p:cNvPr>
          <p:cNvSpPr/>
          <p:nvPr/>
        </p:nvSpPr>
        <p:spPr>
          <a:xfrm>
            <a:off x="8540310" y="2625033"/>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4" name="Gerade Verbindung mit Pfeil 63">
            <a:extLst>
              <a:ext uri="{FF2B5EF4-FFF2-40B4-BE49-F238E27FC236}">
                <a16:creationId xmlns:a16="http://schemas.microsoft.com/office/drawing/2014/main" id="{AF34F9CA-1B2C-4739-8004-6F6AB1186B21}"/>
              </a:ext>
            </a:extLst>
          </p:cNvPr>
          <p:cNvCxnSpPr>
            <a:cxnSpLocks/>
            <a:stCxn id="40" idx="2"/>
          </p:cNvCxnSpPr>
          <p:nvPr/>
        </p:nvCxnSpPr>
        <p:spPr>
          <a:xfrm flipH="1">
            <a:off x="8593570" y="2543131"/>
            <a:ext cx="584732" cy="10909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F7822119-1972-40DF-B29C-BCA0CE5B2596}"/>
              </a:ext>
            </a:extLst>
          </p:cNvPr>
          <p:cNvCxnSpPr>
            <a:cxnSpLocks/>
            <a:stCxn id="40" idx="4"/>
            <a:endCxn id="42" idx="0"/>
          </p:cNvCxnSpPr>
          <p:nvPr/>
        </p:nvCxnSpPr>
        <p:spPr>
          <a:xfrm flipH="1">
            <a:off x="8902414" y="2579131"/>
            <a:ext cx="311888" cy="1700093"/>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9" name="Ellipse 68">
            <a:extLst>
              <a:ext uri="{FF2B5EF4-FFF2-40B4-BE49-F238E27FC236}">
                <a16:creationId xmlns:a16="http://schemas.microsoft.com/office/drawing/2014/main" id="{B79CD1F0-469D-4960-80AF-385F3A015654}"/>
              </a:ext>
            </a:extLst>
          </p:cNvPr>
          <p:cNvSpPr/>
          <p:nvPr/>
        </p:nvSpPr>
        <p:spPr>
          <a:xfrm>
            <a:off x="9037046" y="3380449"/>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0" name="Gerade Verbindung mit Pfeil 69">
            <a:extLst>
              <a:ext uri="{FF2B5EF4-FFF2-40B4-BE49-F238E27FC236}">
                <a16:creationId xmlns:a16="http://schemas.microsoft.com/office/drawing/2014/main" id="{35A52D3E-EAD8-44EA-A3D3-C76FE96BD075}"/>
              </a:ext>
            </a:extLst>
          </p:cNvPr>
          <p:cNvCxnSpPr>
            <a:cxnSpLocks/>
            <a:endCxn id="69" idx="2"/>
          </p:cNvCxnSpPr>
          <p:nvPr/>
        </p:nvCxnSpPr>
        <p:spPr>
          <a:xfrm flipV="1">
            <a:off x="8412134" y="3416449"/>
            <a:ext cx="624912" cy="27922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15FC0803-CDA5-41A2-A650-7DE23904D261}"/>
              </a:ext>
            </a:extLst>
          </p:cNvPr>
          <p:cNvCxnSpPr>
            <a:cxnSpLocks/>
            <a:stCxn id="41" idx="3"/>
            <a:endCxn id="43" idx="0"/>
          </p:cNvCxnSpPr>
          <p:nvPr/>
        </p:nvCxnSpPr>
        <p:spPr>
          <a:xfrm flipH="1">
            <a:off x="7902953" y="3740545"/>
            <a:ext cx="456553" cy="1392667"/>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8" name="Gerade Verbindung mit Pfeil 77">
            <a:extLst>
              <a:ext uri="{FF2B5EF4-FFF2-40B4-BE49-F238E27FC236}">
                <a16:creationId xmlns:a16="http://schemas.microsoft.com/office/drawing/2014/main" id="{87EE6D71-A105-4E96-B1D4-7AAC40F2C7D3}"/>
              </a:ext>
            </a:extLst>
          </p:cNvPr>
          <p:cNvCxnSpPr>
            <a:cxnSpLocks/>
            <a:stCxn id="42" idx="2"/>
            <a:endCxn id="81" idx="6"/>
          </p:cNvCxnSpPr>
          <p:nvPr/>
        </p:nvCxnSpPr>
        <p:spPr>
          <a:xfrm flipH="1">
            <a:off x="8174379" y="4315224"/>
            <a:ext cx="692035" cy="13011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Ellipse 80">
            <a:extLst>
              <a:ext uri="{FF2B5EF4-FFF2-40B4-BE49-F238E27FC236}">
                <a16:creationId xmlns:a16="http://schemas.microsoft.com/office/drawing/2014/main" id="{9A413AE4-3880-4A1F-9A41-9CD56E52B45A}"/>
              </a:ext>
            </a:extLst>
          </p:cNvPr>
          <p:cNvSpPr/>
          <p:nvPr/>
        </p:nvSpPr>
        <p:spPr>
          <a:xfrm>
            <a:off x="8102379" y="4409338"/>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5" name="Gerader Verbinder 84">
            <a:extLst>
              <a:ext uri="{FF2B5EF4-FFF2-40B4-BE49-F238E27FC236}">
                <a16:creationId xmlns:a16="http://schemas.microsoft.com/office/drawing/2014/main" id="{A8BCD7D4-996C-4152-98B3-32ABEEA8C84E}"/>
              </a:ext>
            </a:extLst>
          </p:cNvPr>
          <p:cNvCxnSpPr>
            <a:cxnSpLocks/>
            <a:stCxn id="42" idx="2"/>
            <a:endCxn id="44" idx="6"/>
          </p:cNvCxnSpPr>
          <p:nvPr/>
        </p:nvCxnSpPr>
        <p:spPr>
          <a:xfrm flipH="1">
            <a:off x="6670134" y="4315224"/>
            <a:ext cx="2196280" cy="1809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B8E552C6-26AB-45D9-87B1-3926A4642815}"/>
              </a:ext>
            </a:extLst>
          </p:cNvPr>
          <p:cNvCxnSpPr>
            <a:cxnSpLocks/>
            <a:stCxn id="43" idx="0"/>
            <a:endCxn id="93" idx="4"/>
          </p:cNvCxnSpPr>
          <p:nvPr/>
        </p:nvCxnSpPr>
        <p:spPr>
          <a:xfrm flipH="1" flipV="1">
            <a:off x="7846008" y="4443830"/>
            <a:ext cx="56945" cy="68938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Ellipse 92">
            <a:extLst>
              <a:ext uri="{FF2B5EF4-FFF2-40B4-BE49-F238E27FC236}">
                <a16:creationId xmlns:a16="http://schemas.microsoft.com/office/drawing/2014/main" id="{6B03A5CE-7DEB-46F7-B475-D3B533032C2D}"/>
              </a:ext>
            </a:extLst>
          </p:cNvPr>
          <p:cNvSpPr/>
          <p:nvPr/>
        </p:nvSpPr>
        <p:spPr>
          <a:xfrm>
            <a:off x="7810008" y="4371830"/>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6" name="Gerader Verbinder 95">
            <a:extLst>
              <a:ext uri="{FF2B5EF4-FFF2-40B4-BE49-F238E27FC236}">
                <a16:creationId xmlns:a16="http://schemas.microsoft.com/office/drawing/2014/main" id="{69291748-946C-4D4D-94F3-E897E17D09FE}"/>
              </a:ext>
            </a:extLst>
          </p:cNvPr>
          <p:cNvCxnSpPr>
            <a:cxnSpLocks/>
            <a:stCxn id="37" idx="5"/>
            <a:endCxn id="45" idx="1"/>
          </p:cNvCxnSpPr>
          <p:nvPr/>
        </p:nvCxnSpPr>
        <p:spPr>
          <a:xfrm>
            <a:off x="6843888" y="1034115"/>
            <a:ext cx="877430" cy="25658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950A8487-D98E-47F2-A53F-0DBB0A3AF901}"/>
              </a:ext>
            </a:extLst>
          </p:cNvPr>
          <p:cNvCxnSpPr>
            <a:cxnSpLocks/>
            <a:stCxn id="45" idx="5"/>
            <a:endCxn id="56" idx="1"/>
          </p:cNvCxnSpPr>
          <p:nvPr/>
        </p:nvCxnSpPr>
        <p:spPr>
          <a:xfrm>
            <a:off x="7772230" y="1341613"/>
            <a:ext cx="645198" cy="79901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195BE1CE-70EC-4F17-AED4-E7A1DDA0DAFA}"/>
              </a:ext>
            </a:extLst>
          </p:cNvPr>
          <p:cNvCxnSpPr>
            <a:cxnSpLocks/>
            <a:stCxn id="63" idx="0"/>
            <a:endCxn id="56" idx="4"/>
          </p:cNvCxnSpPr>
          <p:nvPr/>
        </p:nvCxnSpPr>
        <p:spPr>
          <a:xfrm flipH="1" flipV="1">
            <a:off x="8442884" y="2202081"/>
            <a:ext cx="133426" cy="42295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75751DEE-990D-45DD-BEDF-4DCB4D78345E}"/>
              </a:ext>
            </a:extLst>
          </p:cNvPr>
          <p:cNvCxnSpPr>
            <a:cxnSpLocks/>
            <a:stCxn id="69" idx="1"/>
          </p:cNvCxnSpPr>
          <p:nvPr/>
        </p:nvCxnSpPr>
        <p:spPr>
          <a:xfrm flipH="1" flipV="1">
            <a:off x="8593570" y="2675431"/>
            <a:ext cx="454020" cy="7155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7494068F-8735-445F-8728-1A8380F429C5}"/>
              </a:ext>
            </a:extLst>
          </p:cNvPr>
          <p:cNvCxnSpPr>
            <a:cxnSpLocks/>
            <a:stCxn id="81" idx="7"/>
            <a:endCxn id="69" idx="3"/>
          </p:cNvCxnSpPr>
          <p:nvPr/>
        </p:nvCxnSpPr>
        <p:spPr>
          <a:xfrm flipV="1">
            <a:off x="8163835" y="3441905"/>
            <a:ext cx="883755" cy="97797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Gerader Verbinder 113">
            <a:extLst>
              <a:ext uri="{FF2B5EF4-FFF2-40B4-BE49-F238E27FC236}">
                <a16:creationId xmlns:a16="http://schemas.microsoft.com/office/drawing/2014/main" id="{6E94486D-CB88-47E8-BB23-492414B70D93}"/>
              </a:ext>
            </a:extLst>
          </p:cNvPr>
          <p:cNvCxnSpPr>
            <a:cxnSpLocks/>
            <a:stCxn id="93" idx="6"/>
            <a:endCxn id="81" idx="2"/>
          </p:cNvCxnSpPr>
          <p:nvPr/>
        </p:nvCxnSpPr>
        <p:spPr>
          <a:xfrm>
            <a:off x="7882008" y="4407830"/>
            <a:ext cx="220371" cy="3750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5927F837-31D2-447B-995E-02C7A31744D1}"/>
              </a:ext>
            </a:extLst>
          </p:cNvPr>
          <p:cNvCxnSpPr>
            <a:cxnSpLocks/>
          </p:cNvCxnSpPr>
          <p:nvPr/>
        </p:nvCxnSpPr>
        <p:spPr>
          <a:xfrm flipV="1">
            <a:off x="6670134" y="4407185"/>
            <a:ext cx="1166885" cy="8895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a:extLst>
              <a:ext uri="{FF2B5EF4-FFF2-40B4-BE49-F238E27FC236}">
                <a16:creationId xmlns:a16="http://schemas.microsoft.com/office/drawing/2014/main" id="{E1B5297E-4272-4E66-9D40-BCE906F7108D}"/>
              </a:ext>
            </a:extLst>
          </p:cNvPr>
          <p:cNvCxnSpPr/>
          <p:nvPr/>
        </p:nvCxnSpPr>
        <p:spPr>
          <a:xfrm>
            <a:off x="9501376" y="1164442"/>
            <a:ext cx="595423" cy="680484"/>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120" name="Gerader Verbinder 119">
            <a:extLst>
              <a:ext uri="{FF2B5EF4-FFF2-40B4-BE49-F238E27FC236}">
                <a16:creationId xmlns:a16="http://schemas.microsoft.com/office/drawing/2014/main" id="{CFA6A8B4-C67B-4325-BF4A-7C0F9218085B}"/>
              </a:ext>
            </a:extLst>
          </p:cNvPr>
          <p:cNvCxnSpPr>
            <a:cxnSpLocks/>
          </p:cNvCxnSpPr>
          <p:nvPr/>
        </p:nvCxnSpPr>
        <p:spPr>
          <a:xfrm flipV="1">
            <a:off x="10096799" y="1745689"/>
            <a:ext cx="1353879" cy="99237"/>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121" name="Gerader Verbinder 120">
            <a:extLst>
              <a:ext uri="{FF2B5EF4-FFF2-40B4-BE49-F238E27FC236}">
                <a16:creationId xmlns:a16="http://schemas.microsoft.com/office/drawing/2014/main" id="{03C33505-E834-4899-9ED2-36F225C55DCA}"/>
              </a:ext>
            </a:extLst>
          </p:cNvPr>
          <p:cNvCxnSpPr>
            <a:cxnSpLocks/>
          </p:cNvCxnSpPr>
          <p:nvPr/>
        </p:nvCxnSpPr>
        <p:spPr>
          <a:xfrm>
            <a:off x="11450678" y="1745689"/>
            <a:ext cx="446568" cy="949842"/>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a:extLst>
              <a:ext uri="{FF2B5EF4-FFF2-40B4-BE49-F238E27FC236}">
                <a16:creationId xmlns:a16="http://schemas.microsoft.com/office/drawing/2014/main" id="{DF7952C5-99E6-4089-8D6D-F980F77B3C9B}"/>
              </a:ext>
            </a:extLst>
          </p:cNvPr>
          <p:cNvCxnSpPr>
            <a:cxnSpLocks/>
          </p:cNvCxnSpPr>
          <p:nvPr/>
        </p:nvCxnSpPr>
        <p:spPr>
          <a:xfrm flipH="1">
            <a:off x="11067906" y="2695531"/>
            <a:ext cx="829340" cy="1171958"/>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a:extLst>
              <a:ext uri="{FF2B5EF4-FFF2-40B4-BE49-F238E27FC236}">
                <a16:creationId xmlns:a16="http://schemas.microsoft.com/office/drawing/2014/main" id="{7BFAEB12-CB36-4EFF-90F5-66B19E08974B}"/>
              </a:ext>
            </a:extLst>
          </p:cNvPr>
          <p:cNvCxnSpPr>
            <a:cxnSpLocks/>
          </p:cNvCxnSpPr>
          <p:nvPr/>
        </p:nvCxnSpPr>
        <p:spPr>
          <a:xfrm>
            <a:off x="11067906" y="3867489"/>
            <a:ext cx="517452" cy="600135"/>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a:extLst>
              <a:ext uri="{FF2B5EF4-FFF2-40B4-BE49-F238E27FC236}">
                <a16:creationId xmlns:a16="http://schemas.microsoft.com/office/drawing/2014/main" id="{1B09D6B9-E588-4650-9324-C62FE7613388}"/>
              </a:ext>
            </a:extLst>
          </p:cNvPr>
          <p:cNvCxnSpPr>
            <a:cxnSpLocks/>
          </p:cNvCxnSpPr>
          <p:nvPr/>
        </p:nvCxnSpPr>
        <p:spPr>
          <a:xfrm flipH="1">
            <a:off x="10585897" y="4467624"/>
            <a:ext cx="999461" cy="853988"/>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a:extLst>
              <a:ext uri="{FF2B5EF4-FFF2-40B4-BE49-F238E27FC236}">
                <a16:creationId xmlns:a16="http://schemas.microsoft.com/office/drawing/2014/main" id="{C1880F8E-CB21-4DFE-88E6-9945E5381DB0}"/>
              </a:ext>
            </a:extLst>
          </p:cNvPr>
          <p:cNvCxnSpPr>
            <a:cxnSpLocks/>
          </p:cNvCxnSpPr>
          <p:nvPr/>
        </p:nvCxnSpPr>
        <p:spPr>
          <a:xfrm flipH="1" flipV="1">
            <a:off x="9317078" y="4651921"/>
            <a:ext cx="1268819" cy="666308"/>
          </a:xfrm>
          <a:prstGeom prst="line">
            <a:avLst/>
          </a:prstGeom>
          <a:ln w="19050">
            <a:solidFill>
              <a:srgbClr val="00549F"/>
            </a:solidFill>
          </a:ln>
        </p:spPr>
        <p:style>
          <a:lnRef idx="1">
            <a:schemeClr val="accent1"/>
          </a:lnRef>
          <a:fillRef idx="0">
            <a:schemeClr val="accent1"/>
          </a:fillRef>
          <a:effectRef idx="0">
            <a:schemeClr val="accent1"/>
          </a:effectRef>
          <a:fontRef idx="minor">
            <a:schemeClr val="tx1"/>
          </a:fontRef>
        </p:style>
      </p:cxnSp>
      <p:sp>
        <p:nvSpPr>
          <p:cNvPr id="126" name="Ellipse 125">
            <a:extLst>
              <a:ext uri="{FF2B5EF4-FFF2-40B4-BE49-F238E27FC236}">
                <a16:creationId xmlns:a16="http://schemas.microsoft.com/office/drawing/2014/main" id="{CE702600-73B4-4843-96AA-849004197C50}"/>
              </a:ext>
            </a:extLst>
          </p:cNvPr>
          <p:cNvSpPr/>
          <p:nvPr/>
        </p:nvSpPr>
        <p:spPr>
          <a:xfrm>
            <a:off x="9465376" y="112505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7" name="Ellipse 126">
            <a:extLst>
              <a:ext uri="{FF2B5EF4-FFF2-40B4-BE49-F238E27FC236}">
                <a16:creationId xmlns:a16="http://schemas.microsoft.com/office/drawing/2014/main" id="{E5EEC72F-5FF5-4116-97A6-6D03114171E7}"/>
              </a:ext>
            </a:extLst>
          </p:cNvPr>
          <p:cNvSpPr/>
          <p:nvPr/>
        </p:nvSpPr>
        <p:spPr>
          <a:xfrm>
            <a:off x="10060799" y="180892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8" name="Ellipse 127">
            <a:extLst>
              <a:ext uri="{FF2B5EF4-FFF2-40B4-BE49-F238E27FC236}">
                <a16:creationId xmlns:a16="http://schemas.microsoft.com/office/drawing/2014/main" id="{26B8E947-4BCB-4A6A-B915-EC6E767BB9E1}"/>
              </a:ext>
            </a:extLst>
          </p:cNvPr>
          <p:cNvSpPr/>
          <p:nvPr/>
        </p:nvSpPr>
        <p:spPr>
          <a:xfrm>
            <a:off x="11410576" y="17233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9" name="Ellipse 128">
            <a:extLst>
              <a:ext uri="{FF2B5EF4-FFF2-40B4-BE49-F238E27FC236}">
                <a16:creationId xmlns:a16="http://schemas.microsoft.com/office/drawing/2014/main" id="{8B928C2D-22F4-4C0C-8A2C-96F54868369E}"/>
              </a:ext>
            </a:extLst>
          </p:cNvPr>
          <p:cNvSpPr/>
          <p:nvPr/>
        </p:nvSpPr>
        <p:spPr>
          <a:xfrm>
            <a:off x="11861246" y="265953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0" name="Ellipse 129">
            <a:extLst>
              <a:ext uri="{FF2B5EF4-FFF2-40B4-BE49-F238E27FC236}">
                <a16:creationId xmlns:a16="http://schemas.microsoft.com/office/drawing/2014/main" id="{E13912DF-157B-4BD3-A3E9-6EE537DB391A}"/>
              </a:ext>
            </a:extLst>
          </p:cNvPr>
          <p:cNvSpPr/>
          <p:nvPr/>
        </p:nvSpPr>
        <p:spPr>
          <a:xfrm>
            <a:off x="11031906" y="383148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1" name="Ellipse 130">
            <a:extLst>
              <a:ext uri="{FF2B5EF4-FFF2-40B4-BE49-F238E27FC236}">
                <a16:creationId xmlns:a16="http://schemas.microsoft.com/office/drawing/2014/main" id="{05A61FD0-FA89-4128-AA71-248DF08C49A0}"/>
              </a:ext>
            </a:extLst>
          </p:cNvPr>
          <p:cNvSpPr/>
          <p:nvPr/>
        </p:nvSpPr>
        <p:spPr>
          <a:xfrm>
            <a:off x="11549358" y="443162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2" name="Ellipse 131">
            <a:extLst>
              <a:ext uri="{FF2B5EF4-FFF2-40B4-BE49-F238E27FC236}">
                <a16:creationId xmlns:a16="http://schemas.microsoft.com/office/drawing/2014/main" id="{96BCAFCE-20C6-491B-82DD-B768DB636962}"/>
              </a:ext>
            </a:extLst>
          </p:cNvPr>
          <p:cNvSpPr/>
          <p:nvPr/>
        </p:nvSpPr>
        <p:spPr>
          <a:xfrm>
            <a:off x="10549897" y="528561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3" name="Ellipse 132">
            <a:extLst>
              <a:ext uri="{FF2B5EF4-FFF2-40B4-BE49-F238E27FC236}">
                <a16:creationId xmlns:a16="http://schemas.microsoft.com/office/drawing/2014/main" id="{5E508F89-23C8-4B0A-8D1F-2425248F9AFB}"/>
              </a:ext>
            </a:extLst>
          </p:cNvPr>
          <p:cNvSpPr/>
          <p:nvPr/>
        </p:nvSpPr>
        <p:spPr>
          <a:xfrm>
            <a:off x="9281078" y="4612538"/>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Ellipse 133">
            <a:extLst>
              <a:ext uri="{FF2B5EF4-FFF2-40B4-BE49-F238E27FC236}">
                <a16:creationId xmlns:a16="http://schemas.microsoft.com/office/drawing/2014/main" id="{EE519365-829B-43AF-8212-64581818E8F1}"/>
              </a:ext>
            </a:extLst>
          </p:cNvPr>
          <p:cNvSpPr/>
          <p:nvPr/>
        </p:nvSpPr>
        <p:spPr>
          <a:xfrm>
            <a:off x="10393718" y="1432557"/>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5" name="Gerader Verbinder 134">
            <a:extLst>
              <a:ext uri="{FF2B5EF4-FFF2-40B4-BE49-F238E27FC236}">
                <a16:creationId xmlns:a16="http://schemas.microsoft.com/office/drawing/2014/main" id="{F9F218C5-E0C4-4EC0-83DA-E7E4C62B5BE8}"/>
              </a:ext>
            </a:extLst>
          </p:cNvPr>
          <p:cNvCxnSpPr>
            <a:cxnSpLocks/>
          </p:cNvCxnSpPr>
          <p:nvPr/>
        </p:nvCxnSpPr>
        <p:spPr>
          <a:xfrm>
            <a:off x="9523846" y="1183042"/>
            <a:ext cx="1883744" cy="57279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6" name="Gerade Verbindung mit Pfeil 135">
            <a:extLst>
              <a:ext uri="{FF2B5EF4-FFF2-40B4-BE49-F238E27FC236}">
                <a16:creationId xmlns:a16="http://schemas.microsoft.com/office/drawing/2014/main" id="{0B68C6EF-37CB-4294-A580-5BC3D1089B47}"/>
              </a:ext>
            </a:extLst>
          </p:cNvPr>
          <p:cNvCxnSpPr>
            <a:stCxn id="127" idx="0"/>
            <a:endCxn id="134" idx="3"/>
          </p:cNvCxnSpPr>
          <p:nvPr/>
        </p:nvCxnSpPr>
        <p:spPr>
          <a:xfrm flipV="1">
            <a:off x="10096799" y="1494013"/>
            <a:ext cx="307463" cy="3149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Gerader Verbinder 136">
            <a:extLst>
              <a:ext uri="{FF2B5EF4-FFF2-40B4-BE49-F238E27FC236}">
                <a16:creationId xmlns:a16="http://schemas.microsoft.com/office/drawing/2014/main" id="{8A58A914-D46C-401D-8D0C-013FA296071D}"/>
              </a:ext>
            </a:extLst>
          </p:cNvPr>
          <p:cNvCxnSpPr>
            <a:cxnSpLocks/>
            <a:stCxn id="127" idx="6"/>
            <a:endCxn id="129" idx="1"/>
          </p:cNvCxnSpPr>
          <p:nvPr/>
        </p:nvCxnSpPr>
        <p:spPr>
          <a:xfrm>
            <a:off x="10132799" y="1844926"/>
            <a:ext cx="1738991" cy="825149"/>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38" name="Ellipse 137">
            <a:extLst>
              <a:ext uri="{FF2B5EF4-FFF2-40B4-BE49-F238E27FC236}">
                <a16:creationId xmlns:a16="http://schemas.microsoft.com/office/drawing/2014/main" id="{B9DF6A42-73C5-4E03-848A-84C70EC15239}"/>
              </a:ext>
            </a:extLst>
          </p:cNvPr>
          <p:cNvSpPr/>
          <p:nvPr/>
        </p:nvSpPr>
        <p:spPr>
          <a:xfrm>
            <a:off x="11089828" y="2282481"/>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9" name="Gerade Verbindung mit Pfeil 138">
            <a:extLst>
              <a:ext uri="{FF2B5EF4-FFF2-40B4-BE49-F238E27FC236}">
                <a16:creationId xmlns:a16="http://schemas.microsoft.com/office/drawing/2014/main" id="{0BBF4E71-10DE-4CA8-9464-1F6D5BDB3569}"/>
              </a:ext>
            </a:extLst>
          </p:cNvPr>
          <p:cNvCxnSpPr>
            <a:cxnSpLocks/>
          </p:cNvCxnSpPr>
          <p:nvPr/>
        </p:nvCxnSpPr>
        <p:spPr>
          <a:xfrm flipH="1">
            <a:off x="11135335" y="1787580"/>
            <a:ext cx="295292" cy="49771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63A03B85-8F1E-4056-B948-52254D86E564}"/>
              </a:ext>
            </a:extLst>
          </p:cNvPr>
          <p:cNvCxnSpPr>
            <a:cxnSpLocks/>
            <a:stCxn id="128" idx="4"/>
            <a:endCxn id="130" idx="0"/>
          </p:cNvCxnSpPr>
          <p:nvPr/>
        </p:nvCxnSpPr>
        <p:spPr>
          <a:xfrm flipH="1">
            <a:off x="11067906" y="1795307"/>
            <a:ext cx="378670" cy="203618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1" name="Ellipse 140">
            <a:extLst>
              <a:ext uri="{FF2B5EF4-FFF2-40B4-BE49-F238E27FC236}">
                <a16:creationId xmlns:a16="http://schemas.microsoft.com/office/drawing/2014/main" id="{8756C17A-A92C-4B9B-A487-CC6368D68E5F}"/>
              </a:ext>
            </a:extLst>
          </p:cNvPr>
          <p:cNvSpPr/>
          <p:nvPr/>
        </p:nvSpPr>
        <p:spPr>
          <a:xfrm>
            <a:off x="11223254" y="2777433"/>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2" name="Gerade Verbindung mit Pfeil 141">
            <a:extLst>
              <a:ext uri="{FF2B5EF4-FFF2-40B4-BE49-F238E27FC236}">
                <a16:creationId xmlns:a16="http://schemas.microsoft.com/office/drawing/2014/main" id="{554CB538-68BD-4563-9A3F-050EB9E2D118}"/>
              </a:ext>
            </a:extLst>
          </p:cNvPr>
          <p:cNvCxnSpPr>
            <a:cxnSpLocks/>
            <a:stCxn id="129" idx="2"/>
          </p:cNvCxnSpPr>
          <p:nvPr/>
        </p:nvCxnSpPr>
        <p:spPr>
          <a:xfrm flipH="1">
            <a:off x="11276514" y="2695531"/>
            <a:ext cx="584732" cy="10909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Gerader Verbinder 142">
            <a:extLst>
              <a:ext uri="{FF2B5EF4-FFF2-40B4-BE49-F238E27FC236}">
                <a16:creationId xmlns:a16="http://schemas.microsoft.com/office/drawing/2014/main" id="{58634D03-B2E7-457B-814D-4FE695027D77}"/>
              </a:ext>
            </a:extLst>
          </p:cNvPr>
          <p:cNvCxnSpPr>
            <a:cxnSpLocks/>
            <a:stCxn id="129" idx="4"/>
            <a:endCxn id="131" idx="0"/>
          </p:cNvCxnSpPr>
          <p:nvPr/>
        </p:nvCxnSpPr>
        <p:spPr>
          <a:xfrm flipH="1">
            <a:off x="11585358" y="2731531"/>
            <a:ext cx="311888" cy="1700093"/>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4" name="Ellipse 143">
            <a:extLst>
              <a:ext uri="{FF2B5EF4-FFF2-40B4-BE49-F238E27FC236}">
                <a16:creationId xmlns:a16="http://schemas.microsoft.com/office/drawing/2014/main" id="{56DA0F92-AE1E-47F1-8DF3-82837FFFE346}"/>
              </a:ext>
            </a:extLst>
          </p:cNvPr>
          <p:cNvSpPr/>
          <p:nvPr/>
        </p:nvSpPr>
        <p:spPr>
          <a:xfrm>
            <a:off x="11719990" y="3532849"/>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5" name="Gerade Verbindung mit Pfeil 144">
            <a:extLst>
              <a:ext uri="{FF2B5EF4-FFF2-40B4-BE49-F238E27FC236}">
                <a16:creationId xmlns:a16="http://schemas.microsoft.com/office/drawing/2014/main" id="{B4E44CDE-61A3-44C8-8915-95C86C5B3527}"/>
              </a:ext>
            </a:extLst>
          </p:cNvPr>
          <p:cNvCxnSpPr>
            <a:cxnSpLocks/>
            <a:endCxn id="144" idx="2"/>
          </p:cNvCxnSpPr>
          <p:nvPr/>
        </p:nvCxnSpPr>
        <p:spPr>
          <a:xfrm flipV="1">
            <a:off x="11095078" y="3568849"/>
            <a:ext cx="624912" cy="27922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r Verbinder 145">
            <a:extLst>
              <a:ext uri="{FF2B5EF4-FFF2-40B4-BE49-F238E27FC236}">
                <a16:creationId xmlns:a16="http://schemas.microsoft.com/office/drawing/2014/main" id="{630AE942-562D-4C68-ADC6-9F73256D0946}"/>
              </a:ext>
            </a:extLst>
          </p:cNvPr>
          <p:cNvCxnSpPr>
            <a:cxnSpLocks/>
            <a:stCxn id="130" idx="3"/>
            <a:endCxn id="132" idx="0"/>
          </p:cNvCxnSpPr>
          <p:nvPr/>
        </p:nvCxnSpPr>
        <p:spPr>
          <a:xfrm flipH="1">
            <a:off x="10585897" y="3892945"/>
            <a:ext cx="456553" cy="1392667"/>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7" name="Gerade Verbindung mit Pfeil 146">
            <a:extLst>
              <a:ext uri="{FF2B5EF4-FFF2-40B4-BE49-F238E27FC236}">
                <a16:creationId xmlns:a16="http://schemas.microsoft.com/office/drawing/2014/main" id="{EFA256BC-46DB-40A2-814A-2246141F5BB5}"/>
              </a:ext>
            </a:extLst>
          </p:cNvPr>
          <p:cNvCxnSpPr>
            <a:cxnSpLocks/>
            <a:stCxn id="131" idx="2"/>
            <a:endCxn id="148" idx="6"/>
          </p:cNvCxnSpPr>
          <p:nvPr/>
        </p:nvCxnSpPr>
        <p:spPr>
          <a:xfrm flipH="1">
            <a:off x="10857323" y="4467624"/>
            <a:ext cx="692035" cy="13011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Ellipse 147">
            <a:extLst>
              <a:ext uri="{FF2B5EF4-FFF2-40B4-BE49-F238E27FC236}">
                <a16:creationId xmlns:a16="http://schemas.microsoft.com/office/drawing/2014/main" id="{4BA75B0D-5D8B-4B1C-8468-6BAA1A61AC40}"/>
              </a:ext>
            </a:extLst>
          </p:cNvPr>
          <p:cNvSpPr/>
          <p:nvPr/>
        </p:nvSpPr>
        <p:spPr>
          <a:xfrm>
            <a:off x="10785323" y="4561738"/>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9" name="Gerader Verbinder 148">
            <a:extLst>
              <a:ext uri="{FF2B5EF4-FFF2-40B4-BE49-F238E27FC236}">
                <a16:creationId xmlns:a16="http://schemas.microsoft.com/office/drawing/2014/main" id="{40FBAF39-E807-4EE8-B0B6-7DF951BC99FD}"/>
              </a:ext>
            </a:extLst>
          </p:cNvPr>
          <p:cNvCxnSpPr>
            <a:cxnSpLocks/>
            <a:stCxn id="131" idx="2"/>
            <a:endCxn id="133" idx="6"/>
          </p:cNvCxnSpPr>
          <p:nvPr/>
        </p:nvCxnSpPr>
        <p:spPr>
          <a:xfrm flipH="1">
            <a:off x="9353078" y="4467624"/>
            <a:ext cx="2196280" cy="180914"/>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0" name="Gerade Verbindung mit Pfeil 149">
            <a:extLst>
              <a:ext uri="{FF2B5EF4-FFF2-40B4-BE49-F238E27FC236}">
                <a16:creationId xmlns:a16="http://schemas.microsoft.com/office/drawing/2014/main" id="{82FAF8C0-A2E0-41B7-8026-0EF43FC9E7E4}"/>
              </a:ext>
            </a:extLst>
          </p:cNvPr>
          <p:cNvCxnSpPr>
            <a:cxnSpLocks/>
            <a:stCxn id="132" idx="0"/>
            <a:endCxn id="151" idx="4"/>
          </p:cNvCxnSpPr>
          <p:nvPr/>
        </p:nvCxnSpPr>
        <p:spPr>
          <a:xfrm flipH="1" flipV="1">
            <a:off x="10528952" y="4596230"/>
            <a:ext cx="56945" cy="68938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Ellipse 150">
            <a:extLst>
              <a:ext uri="{FF2B5EF4-FFF2-40B4-BE49-F238E27FC236}">
                <a16:creationId xmlns:a16="http://schemas.microsoft.com/office/drawing/2014/main" id="{1DD6F1EB-981E-45DC-AB05-D4E2A0E94331}"/>
              </a:ext>
            </a:extLst>
          </p:cNvPr>
          <p:cNvSpPr/>
          <p:nvPr/>
        </p:nvSpPr>
        <p:spPr>
          <a:xfrm>
            <a:off x="10492952" y="4524230"/>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9" name="Ellipse 158">
            <a:extLst>
              <a:ext uri="{FF2B5EF4-FFF2-40B4-BE49-F238E27FC236}">
                <a16:creationId xmlns:a16="http://schemas.microsoft.com/office/drawing/2014/main" id="{2800781E-B95D-47D2-B230-32F13236828D}"/>
              </a:ext>
            </a:extLst>
          </p:cNvPr>
          <p:cNvSpPr/>
          <p:nvPr/>
        </p:nvSpPr>
        <p:spPr>
          <a:xfrm>
            <a:off x="10209258" y="163231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0" name="Ellipse 159">
            <a:extLst>
              <a:ext uri="{FF2B5EF4-FFF2-40B4-BE49-F238E27FC236}">
                <a16:creationId xmlns:a16="http://schemas.microsoft.com/office/drawing/2014/main" id="{6A0A63AD-5698-4094-8BCB-A963A262B50E}"/>
              </a:ext>
            </a:extLst>
          </p:cNvPr>
          <p:cNvSpPr/>
          <p:nvPr/>
        </p:nvSpPr>
        <p:spPr>
          <a:xfrm>
            <a:off x="11240514" y="2000439"/>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Ellipse 160">
            <a:extLst>
              <a:ext uri="{FF2B5EF4-FFF2-40B4-BE49-F238E27FC236}">
                <a16:creationId xmlns:a16="http://schemas.microsoft.com/office/drawing/2014/main" id="{5DF368C0-C3F6-49B2-9489-853B16561113}"/>
              </a:ext>
            </a:extLst>
          </p:cNvPr>
          <p:cNvSpPr/>
          <p:nvPr/>
        </p:nvSpPr>
        <p:spPr>
          <a:xfrm>
            <a:off x="11549358" y="271186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Ellipse 161">
            <a:extLst>
              <a:ext uri="{FF2B5EF4-FFF2-40B4-BE49-F238E27FC236}">
                <a16:creationId xmlns:a16="http://schemas.microsoft.com/office/drawing/2014/main" id="{35ED9848-ED6F-4529-95BA-CE78681F47D8}"/>
              </a:ext>
            </a:extLst>
          </p:cNvPr>
          <p:cNvSpPr/>
          <p:nvPr/>
        </p:nvSpPr>
        <p:spPr>
          <a:xfrm>
            <a:off x="11335586" y="368810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Ellipse 162">
            <a:extLst>
              <a:ext uri="{FF2B5EF4-FFF2-40B4-BE49-F238E27FC236}">
                <a16:creationId xmlns:a16="http://schemas.microsoft.com/office/drawing/2014/main" id="{DEE298E2-971B-40AF-A806-087474755DB5}"/>
              </a:ext>
            </a:extLst>
          </p:cNvPr>
          <p:cNvSpPr/>
          <p:nvPr/>
        </p:nvSpPr>
        <p:spPr>
          <a:xfrm>
            <a:off x="11183099" y="4502698"/>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Ellipse 163">
            <a:extLst>
              <a:ext uri="{FF2B5EF4-FFF2-40B4-BE49-F238E27FC236}">
                <a16:creationId xmlns:a16="http://schemas.microsoft.com/office/drawing/2014/main" id="{6BD74101-2DBD-4EE8-AEFD-CBC14313399B}"/>
              </a:ext>
            </a:extLst>
          </p:cNvPr>
          <p:cNvSpPr/>
          <p:nvPr/>
        </p:nvSpPr>
        <p:spPr>
          <a:xfrm>
            <a:off x="10528952" y="491307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5" name="Gerader Verbinder 164">
            <a:extLst>
              <a:ext uri="{FF2B5EF4-FFF2-40B4-BE49-F238E27FC236}">
                <a16:creationId xmlns:a16="http://schemas.microsoft.com/office/drawing/2014/main" id="{D77FAEFF-39D5-45FF-9779-FFB05BF64032}"/>
              </a:ext>
            </a:extLst>
          </p:cNvPr>
          <p:cNvCxnSpPr>
            <a:cxnSpLocks/>
            <a:stCxn id="126" idx="5"/>
            <a:endCxn id="159" idx="1"/>
          </p:cNvCxnSpPr>
          <p:nvPr/>
        </p:nvCxnSpPr>
        <p:spPr>
          <a:xfrm>
            <a:off x="9526832" y="1186515"/>
            <a:ext cx="692970" cy="4563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a:extLst>
              <a:ext uri="{FF2B5EF4-FFF2-40B4-BE49-F238E27FC236}">
                <a16:creationId xmlns:a16="http://schemas.microsoft.com/office/drawing/2014/main" id="{E6D90562-604F-498E-A235-3EACA7EDBC06}"/>
              </a:ext>
            </a:extLst>
          </p:cNvPr>
          <p:cNvCxnSpPr>
            <a:cxnSpLocks/>
            <a:endCxn id="160" idx="2"/>
          </p:cNvCxnSpPr>
          <p:nvPr/>
        </p:nvCxnSpPr>
        <p:spPr>
          <a:xfrm>
            <a:off x="10270173" y="1673734"/>
            <a:ext cx="970341" cy="3627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a:extLst>
              <a:ext uri="{FF2B5EF4-FFF2-40B4-BE49-F238E27FC236}">
                <a16:creationId xmlns:a16="http://schemas.microsoft.com/office/drawing/2014/main" id="{A0E0AD77-F4D1-40C9-A6A8-08C90F3F0724}"/>
              </a:ext>
            </a:extLst>
          </p:cNvPr>
          <p:cNvCxnSpPr>
            <a:cxnSpLocks/>
            <a:stCxn id="160" idx="5"/>
            <a:endCxn id="161" idx="0"/>
          </p:cNvCxnSpPr>
          <p:nvPr/>
        </p:nvCxnSpPr>
        <p:spPr>
          <a:xfrm>
            <a:off x="11301970" y="2061895"/>
            <a:ext cx="283388" cy="6499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a:extLst>
              <a:ext uri="{FF2B5EF4-FFF2-40B4-BE49-F238E27FC236}">
                <a16:creationId xmlns:a16="http://schemas.microsoft.com/office/drawing/2014/main" id="{00F570D6-4589-46EF-B26D-27833C3BE592}"/>
              </a:ext>
            </a:extLst>
          </p:cNvPr>
          <p:cNvCxnSpPr>
            <a:cxnSpLocks/>
            <a:stCxn id="161" idx="4"/>
            <a:endCxn id="162" idx="0"/>
          </p:cNvCxnSpPr>
          <p:nvPr/>
        </p:nvCxnSpPr>
        <p:spPr>
          <a:xfrm flipH="1">
            <a:off x="11371586" y="2783865"/>
            <a:ext cx="213772" cy="9042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a:extLst>
              <a:ext uri="{FF2B5EF4-FFF2-40B4-BE49-F238E27FC236}">
                <a16:creationId xmlns:a16="http://schemas.microsoft.com/office/drawing/2014/main" id="{18065835-BE68-41B5-80B2-CE92DFDA4A02}"/>
              </a:ext>
            </a:extLst>
          </p:cNvPr>
          <p:cNvCxnSpPr>
            <a:cxnSpLocks/>
            <a:stCxn id="162" idx="4"/>
            <a:endCxn id="163" idx="0"/>
          </p:cNvCxnSpPr>
          <p:nvPr/>
        </p:nvCxnSpPr>
        <p:spPr>
          <a:xfrm flipH="1">
            <a:off x="11219099" y="3760105"/>
            <a:ext cx="152487" cy="7425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Gerader Verbinder 179">
            <a:extLst>
              <a:ext uri="{FF2B5EF4-FFF2-40B4-BE49-F238E27FC236}">
                <a16:creationId xmlns:a16="http://schemas.microsoft.com/office/drawing/2014/main" id="{096DF23D-F07F-4482-B4C1-E56AE6717CB1}"/>
              </a:ext>
            </a:extLst>
          </p:cNvPr>
          <p:cNvCxnSpPr>
            <a:cxnSpLocks/>
            <a:stCxn id="163" idx="7"/>
            <a:endCxn id="164" idx="3"/>
          </p:cNvCxnSpPr>
          <p:nvPr/>
        </p:nvCxnSpPr>
        <p:spPr>
          <a:xfrm flipH="1">
            <a:off x="10539496" y="4513242"/>
            <a:ext cx="705059" cy="4612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Gerader Verbinder 185">
            <a:extLst>
              <a:ext uri="{FF2B5EF4-FFF2-40B4-BE49-F238E27FC236}">
                <a16:creationId xmlns:a16="http://schemas.microsoft.com/office/drawing/2014/main" id="{14D1531E-4F40-4323-8B12-AC100C2ED7FD}"/>
              </a:ext>
            </a:extLst>
          </p:cNvPr>
          <p:cNvCxnSpPr>
            <a:cxnSpLocks/>
            <a:stCxn id="164" idx="6"/>
            <a:endCxn id="133" idx="6"/>
          </p:cNvCxnSpPr>
          <p:nvPr/>
        </p:nvCxnSpPr>
        <p:spPr>
          <a:xfrm flipH="1" flipV="1">
            <a:off x="9353078" y="4648538"/>
            <a:ext cx="1247874" cy="30053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0" name="Textfeld 189">
                <a:extLst>
                  <a:ext uri="{FF2B5EF4-FFF2-40B4-BE49-F238E27FC236}">
                    <a16:creationId xmlns:a16="http://schemas.microsoft.com/office/drawing/2014/main" id="{F3083287-72D4-4405-BAA4-4ABE8BF15724}"/>
                  </a:ext>
                </a:extLst>
              </p:cNvPr>
              <p:cNvSpPr txBox="1"/>
              <p:nvPr/>
            </p:nvSpPr>
            <p:spPr>
              <a:xfrm>
                <a:off x="6503943" y="1837894"/>
                <a:ext cx="4248124" cy="266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𝑖</m:t>
                          </m:r>
                        </m:sub>
                      </m:sSub>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𝐿</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𝑖</m:t>
                              </m:r>
                            </m:sub>
                          </m:sSub>
                        </m:e>
                      </m:d>
                    </m:oMath>
                  </m:oMathPara>
                </a14:m>
                <a:endParaRPr lang="de-DE" b="0" dirty="0"/>
              </a:p>
              <a:p>
                <a:r>
                  <a:rPr lang="de-DE" dirty="0" err="1"/>
                  <a:t>where</a:t>
                </a:r>
                <a:r>
                  <a:rPr lang="de-DE" dirty="0"/>
                  <a:t> </a:t>
                </a:r>
              </a:p>
              <a:p>
                <a:pPr/>
                <a14:m>
                  <m:oMathPara xmlns:m="http://schemas.openxmlformats.org/officeDocument/2006/math">
                    <m:oMathParaPr>
                      <m:jc m:val="centerGroup"/>
                    </m:oMathParaPr>
                    <m:oMath xmlns:m="http://schemas.openxmlformats.org/officeDocument/2006/math">
                      <m:r>
                        <a:rPr lang="de-DE" b="0" i="0" smtClean="0">
                          <a:latin typeface="Cambria Math" panose="02040503050406030204" pitchFamily="18" charset="0"/>
                        </a:rPr>
                        <m:t>0&lt;</m:t>
                      </m:r>
                      <m:r>
                        <a:rPr lang="de-DE" b="0" i="1" smtClean="0">
                          <a:latin typeface="Cambria Math" panose="02040503050406030204" pitchFamily="18" charset="0"/>
                        </a:rPr>
                        <m:t>𝜆</m:t>
                      </m:r>
                      <m:r>
                        <a:rPr lang="de-DE" b="0" i="1" smtClean="0">
                          <a:latin typeface="Cambria Math" panose="02040503050406030204" pitchFamily="18" charset="0"/>
                        </a:rPr>
                        <m:t>&lt;1</m:t>
                      </m:r>
                    </m:oMath>
                  </m:oMathPara>
                </a14:m>
                <a:endParaRPr lang="de-DE" b="0" dirty="0"/>
              </a:p>
              <a:p>
                <a:r>
                  <a:rPr lang="de-DE" b="0" dirty="0"/>
                  <a:t>and </a:t>
                </a:r>
              </a:p>
              <a:p>
                <a:endParaRPr lang="de-DE" b="0"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𝐿</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m>
                            <m:mPr>
                              <m:mcs>
                                <m:mc>
                                  <m:mcPr>
                                    <m:count m:val="3"/>
                                    <m:mcJc m:val="center"/>
                                  </m:mcPr>
                                </m:mc>
                              </m:mcs>
                              <m:ctrlPr>
                                <a:rPr lang="de-DE" b="0" i="1" smtClean="0">
                                  <a:latin typeface="Cambria Math" panose="02040503050406030204" pitchFamily="18" charset="0"/>
                                </a:rPr>
                              </m:ctrlPr>
                            </m:mPr>
                            <m:mr>
                              <m:e>
                                <m:m>
                                  <m:mPr>
                                    <m:mcs>
                                      <m:mc>
                                        <m:mcPr>
                                          <m:count m:val="3"/>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2</m:t>
                                      </m:r>
                                    </m:e>
                                    <m:e>
                                      <m:r>
                                        <a:rPr lang="de-DE" b="0" i="1" smtClean="0">
                                          <a:latin typeface="Cambria Math" panose="02040503050406030204" pitchFamily="18" charset="0"/>
                                        </a:rPr>
                                        <m:t>−1</m:t>
                                      </m:r>
                                    </m:e>
                                    <m:e>
                                      <m:r>
                                        <a:rPr lang="de-DE" b="0" i="1" smtClean="0">
                                          <a:latin typeface="Cambria Math" panose="02040503050406030204" pitchFamily="18" charset="0"/>
                                        </a:rPr>
                                        <m:t>0</m:t>
                                      </m:r>
                                    </m:e>
                                  </m:mr>
                                  <m:mr>
                                    <m:e>
                                      <m:r>
                                        <a:rPr lang="de-DE" b="0" i="1" smtClean="0">
                                          <a:latin typeface="Cambria Math" panose="02040503050406030204" pitchFamily="18" charset="0"/>
                                        </a:rPr>
                                        <m:t>−1</m:t>
                                      </m:r>
                                    </m:e>
                                    <m:e>
                                      <m:r>
                                        <a:rPr lang="de-DE" b="0" i="1" smtClean="0">
                                          <a:latin typeface="Cambria Math" panose="02040503050406030204" pitchFamily="18" charset="0"/>
                                        </a:rPr>
                                        <m:t>2</m:t>
                                      </m:r>
                                    </m:e>
                                    <m:e>
                                      <m:r>
                                        <a:rPr lang="de-DE" b="0" i="1" smtClean="0">
                                          <a:latin typeface="Cambria Math" panose="02040503050406030204" pitchFamily="18" charset="0"/>
                                        </a:rPr>
                                        <m:t>−1</m:t>
                                      </m:r>
                                    </m:e>
                                  </m:mr>
                                </m:m>
                              </m:e>
                              <m:e>
                                <m:r>
                                  <a:rPr lang="de-DE" b="0" i="1" smtClean="0">
                                    <a:latin typeface="Cambria Math" panose="02040503050406030204" pitchFamily="18" charset="0"/>
                                  </a:rPr>
                                  <m:t>⋯</m:t>
                                </m:r>
                              </m:e>
                              <m:e>
                                <m:r>
                                  <a:rPr lang="de-DE" b="0" i="1" smtClean="0">
                                    <a:latin typeface="Cambria Math" panose="02040503050406030204" pitchFamily="18" charset="0"/>
                                  </a:rPr>
                                  <m:t>−1</m:t>
                                </m:r>
                              </m:e>
                            </m:mr>
                            <m:mr>
                              <m:e>
                                <m:r>
                                  <a:rPr lang="de-DE" b="0" i="1" smtClean="0">
                                    <a:latin typeface="Cambria Math" panose="02040503050406030204" pitchFamily="18" charset="0"/>
                                  </a:rPr>
                                  <m:t>⋮</m:t>
                                </m:r>
                              </m:e>
                              <m:e>
                                <m:r>
                                  <a:rPr lang="de-DE" b="0" i="1" smtClean="0">
                                    <a:latin typeface="Cambria Math" panose="02040503050406030204" pitchFamily="18" charset="0"/>
                                  </a:rPr>
                                  <m:t>⋱</m:t>
                                </m:r>
                              </m:e>
                              <m:e>
                                <m:r>
                                  <a:rPr lang="de-DE" b="0" i="1" smtClean="0">
                                    <a:latin typeface="Cambria Math" panose="02040503050406030204" pitchFamily="18" charset="0"/>
                                  </a:rPr>
                                  <m:t>⋮</m:t>
                                </m:r>
                              </m:e>
                            </m:mr>
                            <m:mr>
                              <m:e>
                                <m:r>
                                  <a:rPr lang="de-DE" b="0" i="1" smtClean="0">
                                    <a:latin typeface="Cambria Math" panose="02040503050406030204" pitchFamily="18" charset="0"/>
                                  </a:rPr>
                                  <m:t>−1</m:t>
                                </m:r>
                              </m:e>
                              <m:e>
                                <m:r>
                                  <a:rPr lang="de-DE" b="0" i="1" smtClean="0">
                                    <a:latin typeface="Cambria Math" panose="02040503050406030204" pitchFamily="18" charset="0"/>
                                  </a:rPr>
                                  <m:t>⋯</m:t>
                                </m:r>
                              </m:e>
                              <m:e>
                                <m:m>
                                  <m:mPr>
                                    <m:mcs>
                                      <m:mc>
                                        <m:mcPr>
                                          <m:count m:val="3"/>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m:t>
                                      </m:r>
                                      <m:r>
                                        <a:rPr lang="de-DE" b="0" i="1" smtClean="0">
                                          <a:latin typeface="Cambria Math" panose="02040503050406030204" pitchFamily="18" charset="0"/>
                                        </a:rPr>
                                        <m:t>1</m:t>
                                      </m:r>
                                    </m:e>
                                    <m:e>
                                      <m:r>
                                        <a:rPr lang="de-DE" b="0" i="1" smtClean="0">
                                          <a:latin typeface="Cambria Math" panose="02040503050406030204" pitchFamily="18" charset="0"/>
                                        </a:rPr>
                                        <m:t>2</m:t>
                                      </m:r>
                                    </m:e>
                                    <m:e>
                                      <m:r>
                                        <a:rPr lang="de-DE" b="0" i="1" smtClean="0">
                                          <a:latin typeface="Cambria Math" panose="02040503050406030204" pitchFamily="18" charset="0"/>
                                        </a:rPr>
                                        <m:t>−1</m:t>
                                      </m:r>
                                    </m:e>
                                  </m:mr>
                                  <m:mr>
                                    <m:e>
                                      <m:r>
                                        <a:rPr lang="de-DE" b="0" i="1" smtClean="0">
                                          <a:latin typeface="Cambria Math" panose="02040503050406030204" pitchFamily="18" charset="0"/>
                                        </a:rPr>
                                        <m:t>0</m:t>
                                      </m:r>
                                    </m:e>
                                    <m:e>
                                      <m:r>
                                        <a:rPr lang="de-DE" b="0" i="1" smtClean="0">
                                          <a:latin typeface="Cambria Math" panose="02040503050406030204" pitchFamily="18" charset="0"/>
                                        </a:rPr>
                                        <m:t>−1</m:t>
                                      </m:r>
                                    </m:e>
                                    <m:e>
                                      <m:r>
                                        <a:rPr lang="de-DE" b="0" i="1" smtClean="0">
                                          <a:latin typeface="Cambria Math" panose="02040503050406030204" pitchFamily="18" charset="0"/>
                                        </a:rPr>
                                        <m:t>2</m:t>
                                      </m:r>
                                    </m:e>
                                  </m:mr>
                                </m:m>
                              </m:e>
                            </m:mr>
                          </m:m>
                        </m:e>
                      </m:d>
                      <m:r>
                        <a:rPr lang="de-DE" b="0" i="1" smtClean="0">
                          <a:latin typeface="Cambria Math" panose="02040503050406030204" pitchFamily="18" charset="0"/>
                        </a:rPr>
                        <m:t> </m:t>
                      </m:r>
                    </m:oMath>
                  </m:oMathPara>
                </a14:m>
                <a:endParaRPr lang="de-DE" b="0" dirty="0"/>
              </a:p>
            </p:txBody>
          </p:sp>
        </mc:Choice>
        <mc:Fallback xmlns="">
          <p:sp>
            <p:nvSpPr>
              <p:cNvPr id="190" name="Textfeld 189">
                <a:extLst>
                  <a:ext uri="{FF2B5EF4-FFF2-40B4-BE49-F238E27FC236}">
                    <a16:creationId xmlns:a16="http://schemas.microsoft.com/office/drawing/2014/main" id="{F3083287-72D4-4405-BAA4-4ABE8BF15724}"/>
                  </a:ext>
                </a:extLst>
              </p:cNvPr>
              <p:cNvSpPr txBox="1">
                <a:spLocks noRot="1" noChangeAspect="1" noMove="1" noResize="1" noEditPoints="1" noAdjustHandles="1" noChangeArrowheads="1" noChangeShapeType="1" noTextEdit="1"/>
              </p:cNvSpPr>
              <p:nvPr/>
            </p:nvSpPr>
            <p:spPr>
              <a:xfrm>
                <a:off x="6503943" y="1837894"/>
                <a:ext cx="4248124" cy="2661819"/>
              </a:xfrm>
              <a:prstGeom prst="rect">
                <a:avLst/>
              </a:prstGeom>
              <a:blipFill>
                <a:blip r:embed="rId2"/>
                <a:stretch>
                  <a:fillRect l="-1291"/>
                </a:stretch>
              </a:blipFill>
            </p:spPr>
            <p:txBody>
              <a:bodyPr/>
              <a:lstStyle/>
              <a:p>
                <a:r>
                  <a:rPr lang="de-DE">
                    <a:noFill/>
                  </a:rPr>
                  <a:t> </a:t>
                </a:r>
              </a:p>
            </p:txBody>
          </p:sp>
        </mc:Fallback>
      </mc:AlternateContent>
      <p:sp>
        <p:nvSpPr>
          <p:cNvPr id="192" name="Textfeld 191">
            <a:extLst>
              <a:ext uri="{FF2B5EF4-FFF2-40B4-BE49-F238E27FC236}">
                <a16:creationId xmlns:a16="http://schemas.microsoft.com/office/drawing/2014/main" id="{090AA658-BDB2-4C3E-ABB6-4F7BCD14F6FF}"/>
              </a:ext>
            </a:extLst>
          </p:cNvPr>
          <p:cNvSpPr txBox="1"/>
          <p:nvPr/>
        </p:nvSpPr>
        <p:spPr>
          <a:xfrm>
            <a:off x="6425708" y="5560971"/>
            <a:ext cx="4466317" cy="215444"/>
          </a:xfrm>
          <a:prstGeom prst="rect">
            <a:avLst/>
          </a:prstGeom>
          <a:noFill/>
        </p:spPr>
        <p:txBody>
          <a:bodyPr wrap="square" rtlCol="0">
            <a:spAutoFit/>
          </a:bodyPr>
          <a:lstStyle/>
          <a:p>
            <a:r>
              <a:rPr lang="de-DE" sz="800" dirty="0">
                <a:solidFill>
                  <a:schemeClr val="bg1">
                    <a:lumMod val="65000"/>
                  </a:schemeClr>
                </a:solidFill>
              </a:rPr>
              <a:t>Source: http://graphics.stanford.edu/courses/cs468-12-spring/LectureSlides/06_smoothing.pdf</a:t>
            </a:r>
          </a:p>
        </p:txBody>
      </p:sp>
      <p:pic>
        <p:nvPicPr>
          <p:cNvPr id="4" name="Grafik 3">
            <a:extLst>
              <a:ext uri="{FF2B5EF4-FFF2-40B4-BE49-F238E27FC236}">
                <a16:creationId xmlns:a16="http://schemas.microsoft.com/office/drawing/2014/main" id="{B3788503-C22C-4834-91C0-AF280BE47F71}"/>
              </a:ext>
            </a:extLst>
          </p:cNvPr>
          <p:cNvPicPr>
            <a:picLocks noChangeAspect="1"/>
          </p:cNvPicPr>
          <p:nvPr/>
        </p:nvPicPr>
        <p:blipFill>
          <a:blip r:embed="rId3"/>
          <a:stretch>
            <a:fillRect/>
          </a:stretch>
        </p:blipFill>
        <p:spPr>
          <a:xfrm>
            <a:off x="5478656" y="968398"/>
            <a:ext cx="6602727" cy="4860000"/>
          </a:xfrm>
          <a:prstGeom prst="rect">
            <a:avLst/>
          </a:prstGeom>
        </p:spPr>
      </p:pic>
      <p:pic>
        <p:nvPicPr>
          <p:cNvPr id="5" name="Grafik 4">
            <a:extLst>
              <a:ext uri="{FF2B5EF4-FFF2-40B4-BE49-F238E27FC236}">
                <a16:creationId xmlns:a16="http://schemas.microsoft.com/office/drawing/2014/main" id="{747147CB-E202-42AE-9DE6-72353064227A}"/>
              </a:ext>
            </a:extLst>
          </p:cNvPr>
          <p:cNvPicPr>
            <a:picLocks noChangeAspect="1"/>
          </p:cNvPicPr>
          <p:nvPr/>
        </p:nvPicPr>
        <p:blipFill rotWithShape="1">
          <a:blip r:embed="rId4"/>
          <a:srcRect t="2602" r="6285"/>
          <a:stretch/>
        </p:blipFill>
        <p:spPr>
          <a:xfrm>
            <a:off x="196117" y="970812"/>
            <a:ext cx="6182180" cy="4860000"/>
          </a:xfrm>
          <a:prstGeom prst="rect">
            <a:avLst/>
          </a:prstGeom>
        </p:spPr>
      </p:pic>
    </p:spTree>
    <p:extLst>
      <p:ext uri="{BB962C8B-B14F-4D97-AF65-F5344CB8AC3E}">
        <p14:creationId xmlns:p14="http://schemas.microsoft.com/office/powerpoint/2010/main" val="44567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4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5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3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3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4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4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4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5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3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5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6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6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6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6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6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6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7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7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7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80"/>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86"/>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45"/>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47"/>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51"/>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56"/>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53"/>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57"/>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63"/>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60"/>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64"/>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69"/>
                                        </p:tgtEl>
                                        <p:attrNameLst>
                                          <p:attrName>style.visibility</p:attrName>
                                        </p:attrNameLst>
                                      </p:cBhvr>
                                      <p:to>
                                        <p:strVal val="hidden"/>
                                      </p:to>
                                    </p:set>
                                  </p:childTnLst>
                                </p:cTn>
                              </p:par>
                              <p:par>
                                <p:cTn id="187" presetID="1" presetClass="exit" presetSubtype="0" fill="hold" nodeType="withEffect">
                                  <p:stCondLst>
                                    <p:cond delay="0"/>
                                  </p:stCondLst>
                                  <p:childTnLst>
                                    <p:set>
                                      <p:cBhvr>
                                        <p:cTn id="188" dur="1" fill="hold">
                                          <p:stCondLst>
                                            <p:cond delay="0"/>
                                          </p:stCondLst>
                                        </p:cTn>
                                        <p:tgtEl>
                                          <p:spTgt spid="66"/>
                                        </p:tgtEl>
                                        <p:attrNameLst>
                                          <p:attrName>style.visibility</p:attrName>
                                        </p:attrNameLst>
                                      </p:cBhvr>
                                      <p:to>
                                        <p:strVal val="hidden"/>
                                      </p:to>
                                    </p:set>
                                  </p:childTnLst>
                                </p:cTn>
                              </p:par>
                              <p:par>
                                <p:cTn id="189" presetID="1" presetClass="exit" presetSubtype="0" fill="hold" nodeType="withEffect">
                                  <p:stCondLst>
                                    <p:cond delay="0"/>
                                  </p:stCondLst>
                                  <p:childTnLst>
                                    <p:set>
                                      <p:cBhvr>
                                        <p:cTn id="190" dur="1" fill="hold">
                                          <p:stCondLst>
                                            <p:cond delay="0"/>
                                          </p:stCondLst>
                                        </p:cTn>
                                        <p:tgtEl>
                                          <p:spTgt spid="70"/>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81"/>
                                        </p:tgtEl>
                                        <p:attrNameLst>
                                          <p:attrName>style.visibility</p:attrName>
                                        </p:attrNameLst>
                                      </p:cBhvr>
                                      <p:to>
                                        <p:strVal val="hidden"/>
                                      </p:to>
                                    </p:set>
                                  </p:childTnLst>
                                </p:cTn>
                              </p:par>
                              <p:par>
                                <p:cTn id="193" presetID="1" presetClass="exit" presetSubtype="0" fill="hold" nodeType="withEffect">
                                  <p:stCondLst>
                                    <p:cond delay="0"/>
                                  </p:stCondLst>
                                  <p:childTnLst>
                                    <p:set>
                                      <p:cBhvr>
                                        <p:cTn id="194" dur="1" fill="hold">
                                          <p:stCondLst>
                                            <p:cond delay="0"/>
                                          </p:stCondLst>
                                        </p:cTn>
                                        <p:tgtEl>
                                          <p:spTgt spid="75"/>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78"/>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91"/>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93"/>
                                        </p:tgtEl>
                                        <p:attrNameLst>
                                          <p:attrName>style.visibility</p:attrName>
                                        </p:attrNameLst>
                                      </p:cBhvr>
                                      <p:to>
                                        <p:strVal val="hidden"/>
                                      </p:to>
                                    </p:set>
                                  </p:childTnLst>
                                </p:cTn>
                              </p:par>
                              <p:par>
                                <p:cTn id="201" presetID="1" presetClass="exit" presetSubtype="0" fill="hold" nodeType="withEffect">
                                  <p:stCondLst>
                                    <p:cond delay="0"/>
                                  </p:stCondLst>
                                  <p:childTnLst>
                                    <p:set>
                                      <p:cBhvr>
                                        <p:cTn id="202" dur="1" fill="hold">
                                          <p:stCondLst>
                                            <p:cond delay="0"/>
                                          </p:stCondLst>
                                        </p:cTn>
                                        <p:tgtEl>
                                          <p:spTgt spid="85"/>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96"/>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99"/>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0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08"/>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110"/>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114"/>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117"/>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18"/>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19"/>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22"/>
                                        </p:tgtEl>
                                        <p:attrNameLst>
                                          <p:attrName>style.visibility</p:attrName>
                                        </p:attrNameLst>
                                      </p:cBhvr>
                                      <p:to>
                                        <p:strVal val="hidden"/>
                                      </p:to>
                                    </p:set>
                                  </p:childTnLst>
                                </p:cTn>
                              </p:par>
                              <p:par>
                                <p:cTn id="223" presetID="1" presetClass="exit" presetSubtype="0" fill="hold" nodeType="withEffect">
                                  <p:stCondLst>
                                    <p:cond delay="0"/>
                                  </p:stCondLst>
                                  <p:childTnLst>
                                    <p:set>
                                      <p:cBhvr>
                                        <p:cTn id="224" dur="1" fill="hold">
                                          <p:stCondLst>
                                            <p:cond delay="0"/>
                                          </p:stCondLst>
                                        </p:cTn>
                                        <p:tgtEl>
                                          <p:spTgt spid="25"/>
                                        </p:tgtEl>
                                        <p:attrNameLst>
                                          <p:attrName>style.visibility</p:attrName>
                                        </p:attrNameLst>
                                      </p:cBhvr>
                                      <p:to>
                                        <p:strVal val="hidden"/>
                                      </p:to>
                                    </p:set>
                                  </p:childTnLst>
                                </p:cTn>
                              </p:par>
                              <p:par>
                                <p:cTn id="225" presetID="1" presetClass="exit" presetSubtype="0" fill="hold" nodeType="withEffect">
                                  <p:stCondLst>
                                    <p:cond delay="0"/>
                                  </p:stCondLst>
                                  <p:childTnLst>
                                    <p:set>
                                      <p:cBhvr>
                                        <p:cTn id="226" dur="1" fill="hold">
                                          <p:stCondLst>
                                            <p:cond delay="0"/>
                                          </p:stCondLst>
                                        </p:cTn>
                                        <p:tgtEl>
                                          <p:spTgt spid="28"/>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31"/>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34"/>
                                        </p:tgtEl>
                                        <p:attrNameLst>
                                          <p:attrName>style.visibility</p:attrName>
                                        </p:attrNameLst>
                                      </p:cBhvr>
                                      <p:to>
                                        <p:strVal val="hidden"/>
                                      </p:to>
                                    </p:set>
                                  </p:childTnLst>
                                </p:cTn>
                              </p:par>
                              <p:par>
                                <p:cTn id="231" presetID="1" presetClass="exit" presetSubtype="0" fill="hold" grpId="0" nodeType="withEffect">
                                  <p:stCondLst>
                                    <p:cond delay="0"/>
                                  </p:stCondLst>
                                  <p:childTnLst>
                                    <p:set>
                                      <p:cBhvr>
                                        <p:cTn id="232" dur="1" fill="hold">
                                          <p:stCondLst>
                                            <p:cond delay="0"/>
                                          </p:stCondLst>
                                        </p:cTn>
                                        <p:tgtEl>
                                          <p:spTgt spid="37"/>
                                        </p:tgtEl>
                                        <p:attrNameLst>
                                          <p:attrName>style.visibility</p:attrName>
                                        </p:attrNameLst>
                                      </p:cBhvr>
                                      <p:to>
                                        <p:strVal val="hidden"/>
                                      </p:to>
                                    </p:set>
                                  </p:childTnLst>
                                </p:cTn>
                              </p:par>
                              <p:par>
                                <p:cTn id="233" presetID="1" presetClass="exit" presetSubtype="0" fill="hold" grpId="0" nodeType="withEffect">
                                  <p:stCondLst>
                                    <p:cond delay="0"/>
                                  </p:stCondLst>
                                  <p:childTnLst>
                                    <p:set>
                                      <p:cBhvr>
                                        <p:cTn id="234" dur="1" fill="hold">
                                          <p:stCondLst>
                                            <p:cond delay="0"/>
                                          </p:stCondLst>
                                        </p:cTn>
                                        <p:tgtEl>
                                          <p:spTgt spid="38"/>
                                        </p:tgtEl>
                                        <p:attrNameLst>
                                          <p:attrName>style.visibility</p:attrName>
                                        </p:attrNameLst>
                                      </p:cBhvr>
                                      <p:to>
                                        <p:strVal val="hidden"/>
                                      </p:to>
                                    </p:set>
                                  </p:childTnLst>
                                </p:cTn>
                              </p:par>
                              <p:par>
                                <p:cTn id="235" presetID="1" presetClass="exit" presetSubtype="0" fill="hold" grpId="0" nodeType="withEffect">
                                  <p:stCondLst>
                                    <p:cond delay="0"/>
                                  </p:stCondLst>
                                  <p:childTnLst>
                                    <p:set>
                                      <p:cBhvr>
                                        <p:cTn id="236" dur="1" fill="hold">
                                          <p:stCondLst>
                                            <p:cond delay="0"/>
                                          </p:stCondLst>
                                        </p:cTn>
                                        <p:tgtEl>
                                          <p:spTgt spid="39"/>
                                        </p:tgtEl>
                                        <p:attrNameLst>
                                          <p:attrName>style.visibility</p:attrName>
                                        </p:attrNameLst>
                                      </p:cBhvr>
                                      <p:to>
                                        <p:strVal val="hidden"/>
                                      </p:to>
                                    </p:set>
                                  </p:childTnLst>
                                </p:cTn>
                              </p:par>
                              <p:par>
                                <p:cTn id="237" presetID="1" presetClass="exit" presetSubtype="0" fill="hold" grpId="0" nodeType="withEffect">
                                  <p:stCondLst>
                                    <p:cond delay="0"/>
                                  </p:stCondLst>
                                  <p:childTnLst>
                                    <p:set>
                                      <p:cBhvr>
                                        <p:cTn id="238" dur="1" fill="hold">
                                          <p:stCondLst>
                                            <p:cond delay="0"/>
                                          </p:stCondLst>
                                        </p:cTn>
                                        <p:tgtEl>
                                          <p:spTgt spid="40"/>
                                        </p:tgtEl>
                                        <p:attrNameLst>
                                          <p:attrName>style.visibility</p:attrName>
                                        </p:attrNameLst>
                                      </p:cBhvr>
                                      <p:to>
                                        <p:strVal val="hidden"/>
                                      </p:to>
                                    </p:set>
                                  </p:childTnLst>
                                </p:cTn>
                              </p:par>
                              <p:par>
                                <p:cTn id="239" presetID="1" presetClass="exit" presetSubtype="0" fill="hold" grpId="0" nodeType="withEffect">
                                  <p:stCondLst>
                                    <p:cond delay="0"/>
                                  </p:stCondLst>
                                  <p:childTnLst>
                                    <p:set>
                                      <p:cBhvr>
                                        <p:cTn id="240" dur="1" fill="hold">
                                          <p:stCondLst>
                                            <p:cond delay="0"/>
                                          </p:stCondLst>
                                        </p:cTn>
                                        <p:tgtEl>
                                          <p:spTgt spid="41"/>
                                        </p:tgtEl>
                                        <p:attrNameLst>
                                          <p:attrName>style.visibility</p:attrName>
                                        </p:attrNameLst>
                                      </p:cBhvr>
                                      <p:to>
                                        <p:strVal val="hidden"/>
                                      </p:to>
                                    </p:set>
                                  </p:childTnLst>
                                </p:cTn>
                              </p:par>
                              <p:par>
                                <p:cTn id="241" presetID="1" presetClass="exit" presetSubtype="0" fill="hold" grpId="0" nodeType="withEffect">
                                  <p:stCondLst>
                                    <p:cond delay="0"/>
                                  </p:stCondLst>
                                  <p:childTnLst>
                                    <p:set>
                                      <p:cBhvr>
                                        <p:cTn id="242" dur="1" fill="hold">
                                          <p:stCondLst>
                                            <p:cond delay="0"/>
                                          </p:stCondLst>
                                        </p:cTn>
                                        <p:tgtEl>
                                          <p:spTgt spid="42"/>
                                        </p:tgtEl>
                                        <p:attrNameLst>
                                          <p:attrName>style.visibility</p:attrName>
                                        </p:attrNameLst>
                                      </p:cBhvr>
                                      <p:to>
                                        <p:strVal val="hidden"/>
                                      </p:to>
                                    </p:set>
                                  </p:childTnLst>
                                </p:cTn>
                              </p:par>
                              <p:par>
                                <p:cTn id="243" presetID="1" presetClass="exit" presetSubtype="0" fill="hold" grpId="0" nodeType="withEffect">
                                  <p:stCondLst>
                                    <p:cond delay="0"/>
                                  </p:stCondLst>
                                  <p:childTnLst>
                                    <p:set>
                                      <p:cBhvr>
                                        <p:cTn id="244" dur="1" fill="hold">
                                          <p:stCondLst>
                                            <p:cond delay="0"/>
                                          </p:stCondLst>
                                        </p:cTn>
                                        <p:tgtEl>
                                          <p:spTgt spid="43"/>
                                        </p:tgtEl>
                                        <p:attrNameLst>
                                          <p:attrName>style.visibility</p:attrName>
                                        </p:attrNameLst>
                                      </p:cBhvr>
                                      <p:to>
                                        <p:strVal val="hidden"/>
                                      </p:to>
                                    </p:set>
                                  </p:childTnLst>
                                </p:cTn>
                              </p:par>
                              <p:par>
                                <p:cTn id="245" presetID="1" presetClass="exit" presetSubtype="0" fill="hold" grpId="0" nodeType="withEffect">
                                  <p:stCondLst>
                                    <p:cond delay="0"/>
                                  </p:stCondLst>
                                  <p:childTnLst>
                                    <p:set>
                                      <p:cBhvr>
                                        <p:cTn id="246" dur="1" fill="hold">
                                          <p:stCondLst>
                                            <p:cond delay="0"/>
                                          </p:stCondLst>
                                        </p:cTn>
                                        <p:tgtEl>
                                          <p:spTgt spid="44"/>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190"/>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nodeType="clickEffect">
                                  <p:stCondLst>
                                    <p:cond delay="0"/>
                                  </p:stCondLst>
                                  <p:childTnLst>
                                    <p:set>
                                      <p:cBhvr>
                                        <p:cTn id="2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5" grpId="1" animBg="1"/>
      <p:bldP spid="56" grpId="0" animBg="1"/>
      <p:bldP spid="56" grpId="1" animBg="1"/>
      <p:bldP spid="63" grpId="0" animBg="1"/>
      <p:bldP spid="63" grpId="1" animBg="1"/>
      <p:bldP spid="69" grpId="0" animBg="1"/>
      <p:bldP spid="69" grpId="1" animBg="1"/>
      <p:bldP spid="81" grpId="0" animBg="1"/>
      <p:bldP spid="81" grpId="1" animBg="1"/>
      <p:bldP spid="93" grpId="0" animBg="1"/>
      <p:bldP spid="93" grpId="1"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8" grpId="0" animBg="1"/>
      <p:bldP spid="141" grpId="0" animBg="1"/>
      <p:bldP spid="144" grpId="0" animBg="1"/>
      <p:bldP spid="148" grpId="0" animBg="1"/>
      <p:bldP spid="151" grpId="0" animBg="1"/>
      <p:bldP spid="159" grpId="0" animBg="1"/>
      <p:bldP spid="160" grpId="0" animBg="1"/>
      <p:bldP spid="161" grpId="0" animBg="1"/>
      <p:bldP spid="162" grpId="0" animBg="1"/>
      <p:bldP spid="163" grpId="0" animBg="1"/>
      <p:bldP spid="164" grpId="0" animBg="1"/>
      <p:bldP spid="19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13660-BCE3-45DA-8698-219569F1049D}"/>
              </a:ext>
            </a:extLst>
          </p:cNvPr>
          <p:cNvSpPr>
            <a:spLocks noGrp="1"/>
          </p:cNvSpPr>
          <p:nvPr>
            <p:ph type="title"/>
          </p:nvPr>
        </p:nvSpPr>
        <p:spPr/>
        <p:txBody>
          <a:bodyPr/>
          <a:lstStyle/>
          <a:p>
            <a:r>
              <a:rPr lang="en-US" dirty="0"/>
              <a:t>The Generation Process – Building the Model</a:t>
            </a:r>
            <a:endParaRPr lang="de-DE" dirty="0"/>
          </a:p>
        </p:txBody>
      </p:sp>
      <p:pic>
        <p:nvPicPr>
          <p:cNvPr id="4" name="Grafik 3">
            <a:extLst>
              <a:ext uri="{FF2B5EF4-FFF2-40B4-BE49-F238E27FC236}">
                <a16:creationId xmlns:a16="http://schemas.microsoft.com/office/drawing/2014/main" id="{2AF862D1-1E52-412A-B46D-A50608BF14DC}"/>
              </a:ext>
            </a:extLst>
          </p:cNvPr>
          <p:cNvPicPr>
            <a:picLocks noChangeAspect="1"/>
          </p:cNvPicPr>
          <p:nvPr/>
        </p:nvPicPr>
        <p:blipFill rotWithShape="1">
          <a:blip r:embed="rId2">
            <a:extLst>
              <a:ext uri="{28A0092B-C50C-407E-A947-70E740481C1C}">
                <a14:useLocalDpi xmlns:a14="http://schemas.microsoft.com/office/drawing/2010/main" val="0"/>
              </a:ext>
            </a:extLst>
          </a:blip>
          <a:srcRect l="16135" r="31131"/>
          <a:stretch/>
        </p:blipFill>
        <p:spPr>
          <a:xfrm>
            <a:off x="6297586" y="457200"/>
            <a:ext cx="5158153" cy="5943600"/>
          </a:xfrm>
          <a:prstGeom prst="rect">
            <a:avLst/>
          </a:prstGeom>
        </p:spPr>
      </p:pic>
      <p:pic>
        <p:nvPicPr>
          <p:cNvPr id="8" name="Grafik 7">
            <a:extLst>
              <a:ext uri="{FF2B5EF4-FFF2-40B4-BE49-F238E27FC236}">
                <a16:creationId xmlns:a16="http://schemas.microsoft.com/office/drawing/2014/main" id="{E97EE8C5-8013-4E97-8E37-C179445C1E72}"/>
              </a:ext>
            </a:extLst>
          </p:cNvPr>
          <p:cNvPicPr>
            <a:picLocks noChangeAspect="1"/>
          </p:cNvPicPr>
          <p:nvPr/>
        </p:nvPicPr>
        <p:blipFill rotWithShape="1">
          <a:blip r:embed="rId3">
            <a:extLst>
              <a:ext uri="{28A0092B-C50C-407E-A947-70E740481C1C}">
                <a14:useLocalDpi xmlns:a14="http://schemas.microsoft.com/office/drawing/2010/main" val="0"/>
              </a:ext>
            </a:extLst>
          </a:blip>
          <a:srcRect t="76883" r="84059"/>
          <a:stretch/>
        </p:blipFill>
        <p:spPr>
          <a:xfrm>
            <a:off x="0" y="4642337"/>
            <a:ext cx="1946031" cy="1714819"/>
          </a:xfrm>
          <a:prstGeom prst="rect">
            <a:avLst/>
          </a:prstGeom>
        </p:spPr>
      </p:pic>
      <p:pic>
        <p:nvPicPr>
          <p:cNvPr id="9" name="Grafik 8">
            <a:extLst>
              <a:ext uri="{FF2B5EF4-FFF2-40B4-BE49-F238E27FC236}">
                <a16:creationId xmlns:a16="http://schemas.microsoft.com/office/drawing/2014/main" id="{F3F4834E-68BD-42C8-8ED3-B35D4C29E8F4}"/>
              </a:ext>
            </a:extLst>
          </p:cNvPr>
          <p:cNvPicPr>
            <a:picLocks noChangeAspect="1"/>
          </p:cNvPicPr>
          <p:nvPr/>
        </p:nvPicPr>
        <p:blipFill rotWithShape="1">
          <a:blip r:embed="rId3">
            <a:extLst>
              <a:ext uri="{28A0092B-C50C-407E-A947-70E740481C1C}">
                <a14:useLocalDpi xmlns:a14="http://schemas.microsoft.com/office/drawing/2010/main" val="0"/>
              </a:ext>
            </a:extLst>
          </a:blip>
          <a:srcRect l="19886" r="21995"/>
          <a:stretch/>
        </p:blipFill>
        <p:spPr>
          <a:xfrm>
            <a:off x="736261" y="318831"/>
            <a:ext cx="5684925" cy="5943600"/>
          </a:xfrm>
          <a:prstGeom prst="rect">
            <a:avLst/>
          </a:prstGeom>
        </p:spPr>
      </p:pic>
    </p:spTree>
    <p:extLst>
      <p:ext uri="{BB962C8B-B14F-4D97-AF65-F5344CB8AC3E}">
        <p14:creationId xmlns:p14="http://schemas.microsoft.com/office/powerpoint/2010/main" val="2780819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02EF9F-11E1-4D4F-9134-EDC2BDEA1926}"/>
              </a:ext>
            </a:extLst>
          </p:cNvPr>
          <p:cNvSpPr>
            <a:spLocks noGrp="1"/>
          </p:cNvSpPr>
          <p:nvPr>
            <p:ph type="title"/>
          </p:nvPr>
        </p:nvSpPr>
        <p:spPr>
          <a:xfrm>
            <a:off x="319292" y="212617"/>
            <a:ext cx="11424000" cy="543600"/>
          </a:xfrm>
        </p:spPr>
        <p:txBody>
          <a:bodyPr/>
          <a:lstStyle/>
          <a:p>
            <a:r>
              <a:rPr lang="en-US" dirty="0"/>
              <a:t>RVE-Development</a:t>
            </a:r>
            <a:endParaRPr lang="de-DE" dirty="0"/>
          </a:p>
        </p:txBody>
      </p:sp>
      <p:sp>
        <p:nvSpPr>
          <p:cNvPr id="8" name="AutoShape 2" descr="data:image/svg+xml;base64,PD94bWwgdmVyc2lvbj0iMS4wIiBlbmNvZGluZz0idXRmLTgiPz48IURPQ1RZUEUgc3ZnIFBVQkxJQyAiLS8vVzNDLy9EVEQgU1ZHIDEuMS8vRU4iICJodHRwOi8vd3d3LnczLm9yZy9HcmFwaGljcy9TVkcvMS4xL0RURC9zdmcxMS5kdGQiPjxzdmcgdmVyc2lvbj0iMS4xIiBpZD0iRWJlbmVfMSIgeG1sbnM9Imh0dHA6Ly93d3cudzMub3JnLzIwMDAvc3ZnIiB4bWxuczp4bGluaz0iaHR0cDovL3d3dy53My5vcmcvMTk5OS94bGluayIgeD0iMHB4IiB5PSIwcHgiIHdpZHRoPSIxNnB4IiBoZWlnaHQ9IjE2cHgiIHZpZXdCb3g9IjAgMCAxNiAxNiIgZW5hYmxlLWJhY2tncm91bmQ9Im5ldyAwIDAgMTYgMTYiIHhtbDpzcGFjZT0icHJlc2VydmUiPjxnPjxnPjxwYXRoIGZpbGw9IiNGRkZGRkYiIGQ9Ik04LjAwMSwxNS41QzMuODY0LDE1LjUsMC41LDEyLjEzNiwwLjUsOGMwLTQuMTM1LDMuMzY1LTcuNSw3LjUwMS03LjVTMTUuNSwzLjg2NCwxNS41LDhTMTIuMTM3LDE1LjUsOC4wMDEsMTUuNXoiLz48cGF0aCBmaWxsPSIjRDUyQjFFIiBkPSJNOC4wMDEsMUMxMS44NiwxLDE1LDQuMTQxLDE1LDhzLTMuMTM5LDctNi45OTksN0M0LjE0LDE1LDEsMTEuODU5LDEsOFM0LjE0LDEsOC4wMDEsMSBNOC4wMDEsMEMzLjU4MiwwLDAsMy41ODIsMCw4czMuNTgyLDgsOC4wMDEsOEMxMi40MTgsMTYsMTYsMTIuNDE4LDE2LDhTMTIuNDE4LDAsOC4wMDEsMEw4LjAwMSwweiIvPjwvZz48cGF0aCBmaWxsPSIjRDUyQjFFIiBkPSJNNi43NDUsMTIuNTg5Yy0wLjIyNywwLjEyMi0wLjQ5NywwLjI0Ny0wLjY4NCwwLjI0N2MtMC4zMTgsMC0wLjUwMS0wLjE2NC0wLjUwMS0wLjQ1MmMwLTAuMjA3LDAuMTQtMC4zNzUsMC41OTUtMC42MjJjMS41NDktMC45MDQsMi41OTQtMi4yNzIsMi41OTQtMy43MjFjMC0wLjgyNS0wLjIyNy0xLjExOS0wLjY4MS0xLjExOWMtMC4xMzUsMC0wLjMyLDAuMjE5LTAuNjM2LDAuMjE5SDcuMTU3QzYuMTAyLDcuMTQzLDUuMzMzLDYuMjY0LDUuMzMzLDUuMjNjMC0xLjE1MiwwLjk1OC0yLjAwNiwyLjI4LTIuMDA2YzEuNzc3LDAsMy4wNTMsMS4zNzMsMy4wNTMsMy40M0MxMC42NjYsOS4yMTUsOS4yMDMsMTEuMjcsNi43NDUsMTIuNTg5Ii8+PC9nPjwvc3ZnPg">
            <a:extLst>
              <a:ext uri="{FF2B5EF4-FFF2-40B4-BE49-F238E27FC236}">
                <a16:creationId xmlns:a16="http://schemas.microsoft.com/office/drawing/2014/main" id="{5F6DD880-52C5-41D1-AB4B-1D7D507E335D}"/>
              </a:ext>
            </a:extLst>
          </p:cNvPr>
          <p:cNvSpPr>
            <a:spLocks noChangeAspect="1" noChangeArrowheads="1"/>
          </p:cNvSpPr>
          <p:nvPr/>
        </p:nvSpPr>
        <p:spPr bwMode="auto">
          <a:xfrm>
            <a:off x="3824667" y="-139152"/>
            <a:ext cx="304800" cy="44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4" name="Grafik 13">
            <a:extLst>
              <a:ext uri="{FF2B5EF4-FFF2-40B4-BE49-F238E27FC236}">
                <a16:creationId xmlns:a16="http://schemas.microsoft.com/office/drawing/2014/main" id="{8F055E81-B514-4053-9775-7E5C5BB6974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436" y="757767"/>
            <a:ext cx="3638398" cy="2728799"/>
          </a:xfrm>
          <a:prstGeom prst="rect">
            <a:avLst/>
          </a:prstGeom>
        </p:spPr>
      </p:pic>
      <p:pic>
        <p:nvPicPr>
          <p:cNvPr id="16" name="Grafik 15">
            <a:extLst>
              <a:ext uri="{FF2B5EF4-FFF2-40B4-BE49-F238E27FC236}">
                <a16:creationId xmlns:a16="http://schemas.microsoft.com/office/drawing/2014/main" id="{1D9CD524-1119-4B73-BE2F-A87713C0531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437" y="3318806"/>
            <a:ext cx="3638397" cy="2728799"/>
          </a:xfrm>
          <a:prstGeom prst="rect">
            <a:avLst/>
          </a:prstGeom>
        </p:spPr>
      </p:pic>
      <p:pic>
        <p:nvPicPr>
          <p:cNvPr id="18" name="Grafik 17">
            <a:extLst>
              <a:ext uri="{FF2B5EF4-FFF2-40B4-BE49-F238E27FC236}">
                <a16:creationId xmlns:a16="http://schemas.microsoft.com/office/drawing/2014/main" id="{7F5130DC-7611-4E23-BD0A-BA4C674511E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9089" y="757767"/>
            <a:ext cx="3638398" cy="2728799"/>
          </a:xfrm>
          <a:prstGeom prst="rect">
            <a:avLst/>
          </a:prstGeom>
        </p:spPr>
      </p:pic>
      <p:pic>
        <p:nvPicPr>
          <p:cNvPr id="20" name="Grafik 19">
            <a:extLst>
              <a:ext uri="{FF2B5EF4-FFF2-40B4-BE49-F238E27FC236}">
                <a16:creationId xmlns:a16="http://schemas.microsoft.com/office/drawing/2014/main" id="{2CEA7D17-8EFF-4CCF-B4EC-29F84620431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9090" y="3318806"/>
            <a:ext cx="3638398" cy="2728799"/>
          </a:xfrm>
          <a:prstGeom prst="rect">
            <a:avLst/>
          </a:prstGeom>
        </p:spPr>
      </p:pic>
      <p:pic>
        <p:nvPicPr>
          <p:cNvPr id="22" name="Grafik 21">
            <a:extLst>
              <a:ext uri="{FF2B5EF4-FFF2-40B4-BE49-F238E27FC236}">
                <a16:creationId xmlns:a16="http://schemas.microsoft.com/office/drawing/2014/main" id="{D3049C6B-CBAB-40DE-AD28-38051A04C54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4742" y="757767"/>
            <a:ext cx="3752100" cy="2728799"/>
          </a:xfrm>
          <a:prstGeom prst="rect">
            <a:avLst/>
          </a:prstGeom>
        </p:spPr>
      </p:pic>
      <p:pic>
        <p:nvPicPr>
          <p:cNvPr id="24" name="Grafik 23">
            <a:extLst>
              <a:ext uri="{FF2B5EF4-FFF2-40B4-BE49-F238E27FC236}">
                <a16:creationId xmlns:a16="http://schemas.microsoft.com/office/drawing/2014/main" id="{7B88C1E7-B25F-4F08-9B9C-58319EF0F45C}"/>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4744" y="3318806"/>
            <a:ext cx="3752096" cy="2728799"/>
          </a:xfrm>
          <a:prstGeom prst="rect">
            <a:avLst/>
          </a:prstGeom>
        </p:spPr>
      </p:pic>
    </p:spTree>
    <p:extLst>
      <p:ext uri="{BB962C8B-B14F-4D97-AF65-F5344CB8AC3E}">
        <p14:creationId xmlns:p14="http://schemas.microsoft.com/office/powerpoint/2010/main" val="56925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D7269A23-9363-42DD-97CF-F785ECF81072}"/>
              </a:ext>
            </a:extLst>
          </p:cNvPr>
          <p:cNvSpPr>
            <a:spLocks noGrp="1"/>
          </p:cNvSpPr>
          <p:nvPr>
            <p:ph type="body" sz="quarter" idx="12"/>
          </p:nvPr>
        </p:nvSpPr>
        <p:spPr/>
        <p:txBody>
          <a:bodyPr/>
          <a:lstStyle/>
          <a:p>
            <a:r>
              <a:rPr lang="en-US" sz="1400" dirty="0"/>
              <a:t>RVEs “should contain </a:t>
            </a:r>
            <a:r>
              <a:rPr lang="en-US" sz="1400" b="1" u="sng" dirty="0"/>
              <a:t>enough information on the microstructure</a:t>
            </a:r>
            <a:r>
              <a:rPr lang="en-US" sz="1400" dirty="0"/>
              <a:t> yet be sufficiently smaller than the macroscopic structural dimensions. Thus, a separation of scales should be enabled” [1].</a:t>
            </a:r>
          </a:p>
          <a:p>
            <a:pPr>
              <a:lnSpc>
                <a:spcPct val="150000"/>
              </a:lnSpc>
            </a:pPr>
            <a:r>
              <a:rPr lang="en-US" sz="1400" b="1" u="sng" dirty="0"/>
              <a:t>Dream3D supports:</a:t>
            </a:r>
          </a:p>
          <a:p>
            <a:pPr marL="285750" indent="-285750">
              <a:lnSpc>
                <a:spcPct val="150000"/>
              </a:lnSpc>
              <a:buFont typeface="Arial" panose="020B0604020202020204" pitchFamily="34" charset="0"/>
              <a:buChar char="•"/>
            </a:pPr>
            <a:r>
              <a:rPr lang="en-US" sz="1300" dirty="0"/>
              <a:t>Grain-shape and -size reconstruction</a:t>
            </a:r>
          </a:p>
          <a:p>
            <a:pPr marL="285750" indent="-285750">
              <a:lnSpc>
                <a:spcPct val="150000"/>
              </a:lnSpc>
              <a:buFont typeface="Arial" panose="020B0604020202020204" pitchFamily="34" charset="0"/>
              <a:buChar char="•"/>
            </a:pPr>
            <a:r>
              <a:rPr lang="en-US" sz="1300" dirty="0"/>
              <a:t>Texture reconstruction</a:t>
            </a:r>
          </a:p>
          <a:p>
            <a:pPr marL="285750" indent="-285750">
              <a:lnSpc>
                <a:spcPct val="150000"/>
              </a:lnSpc>
              <a:buFont typeface="Arial" panose="020B0604020202020204" pitchFamily="34" charset="0"/>
              <a:buChar char="•"/>
            </a:pPr>
            <a:r>
              <a:rPr lang="en-US" sz="1300" dirty="0" err="1"/>
              <a:t>Voxelmesh</a:t>
            </a:r>
            <a:r>
              <a:rPr lang="en-US" sz="1300" dirty="0"/>
              <a:t> is standard, </a:t>
            </a:r>
            <a:r>
              <a:rPr lang="en-US" sz="1300" dirty="0" err="1"/>
              <a:t>laplace</a:t>
            </a:r>
            <a:r>
              <a:rPr lang="en-US" sz="1300" dirty="0"/>
              <a:t> smoothing available</a:t>
            </a:r>
          </a:p>
          <a:p>
            <a:pPr>
              <a:lnSpc>
                <a:spcPct val="150000"/>
              </a:lnSpc>
            </a:pPr>
            <a:r>
              <a:rPr lang="en-US" sz="1400" b="1" u="sng" dirty="0" err="1"/>
              <a:t>Neper</a:t>
            </a:r>
            <a:r>
              <a:rPr lang="en-US" sz="1400" b="1" u="sng" dirty="0"/>
              <a:t> supports:</a:t>
            </a:r>
          </a:p>
          <a:p>
            <a:pPr marL="285750" indent="-285750">
              <a:lnSpc>
                <a:spcPct val="150000"/>
              </a:lnSpc>
              <a:buFont typeface="Arial" panose="020B0604020202020204" pitchFamily="34" charset="0"/>
              <a:buChar char="•"/>
            </a:pPr>
            <a:r>
              <a:rPr lang="en-US" sz="1300" dirty="0"/>
              <a:t>Grain size reconstruction with </a:t>
            </a:r>
            <a:r>
              <a:rPr lang="en-US" sz="1300" dirty="0" err="1"/>
              <a:t>voronoi</a:t>
            </a:r>
            <a:endParaRPr lang="en-US" sz="1300" dirty="0"/>
          </a:p>
          <a:p>
            <a:pPr marL="285750" indent="-285750">
              <a:lnSpc>
                <a:spcPct val="150000"/>
              </a:lnSpc>
              <a:buFont typeface="Arial" panose="020B0604020202020204" pitchFamily="34" charset="0"/>
              <a:buChar char="•"/>
            </a:pPr>
            <a:r>
              <a:rPr lang="en-US" sz="1300" dirty="0"/>
              <a:t>Grain shape reconstruction with </a:t>
            </a:r>
            <a:r>
              <a:rPr lang="en-US" sz="1300" dirty="0" err="1"/>
              <a:t>Aspectratio</a:t>
            </a:r>
            <a:r>
              <a:rPr lang="en-US" sz="1300" dirty="0"/>
              <a:t> </a:t>
            </a:r>
            <a:r>
              <a:rPr lang="en-US" sz="1300" dirty="0" err="1"/>
              <a:t>distribtion</a:t>
            </a:r>
            <a:r>
              <a:rPr lang="en-US" sz="1300" dirty="0"/>
              <a:t> (experimental state)</a:t>
            </a:r>
          </a:p>
          <a:p>
            <a:pPr marL="285750" indent="-285750">
              <a:lnSpc>
                <a:spcPct val="150000"/>
              </a:lnSpc>
              <a:buFont typeface="Arial" panose="020B0604020202020204" pitchFamily="34" charset="0"/>
              <a:buChar char="•"/>
            </a:pPr>
            <a:r>
              <a:rPr lang="en-US" sz="1300" dirty="0"/>
              <a:t>Texture reconstruction including substructures</a:t>
            </a:r>
          </a:p>
          <a:p>
            <a:pPr>
              <a:lnSpc>
                <a:spcPct val="150000"/>
              </a:lnSpc>
            </a:pPr>
            <a:r>
              <a:rPr lang="en-US" sz="1400" b="1" u="sng" dirty="0" err="1"/>
              <a:t>DRAGen</a:t>
            </a:r>
            <a:r>
              <a:rPr lang="en-US" sz="1400" b="1" u="sng" dirty="0"/>
              <a:t> supports:</a:t>
            </a:r>
          </a:p>
          <a:p>
            <a:pPr marL="285750" indent="-285750">
              <a:lnSpc>
                <a:spcPct val="150000"/>
              </a:lnSpc>
              <a:buFont typeface="Arial" panose="020B0604020202020204" pitchFamily="34" charset="0"/>
              <a:buChar char="•"/>
            </a:pPr>
            <a:r>
              <a:rPr lang="en-US" sz="1300" dirty="0"/>
              <a:t>Coupled Grain size and shape reconstruction based on Neural Networks </a:t>
            </a:r>
          </a:p>
          <a:p>
            <a:pPr marL="285750" indent="-285750">
              <a:lnSpc>
                <a:spcPct val="150000"/>
              </a:lnSpc>
              <a:buFont typeface="Arial" panose="020B0604020202020204" pitchFamily="34" charset="0"/>
              <a:buChar char="•"/>
            </a:pPr>
            <a:r>
              <a:rPr lang="en-US" sz="1300" dirty="0"/>
              <a:t>Texture reconstruction including substructure</a:t>
            </a:r>
          </a:p>
          <a:p>
            <a:pPr marL="285750" indent="-285750">
              <a:lnSpc>
                <a:spcPct val="150000"/>
              </a:lnSpc>
              <a:buFont typeface="Arial" panose="020B0604020202020204" pitchFamily="34" charset="0"/>
              <a:buChar char="•"/>
            </a:pPr>
            <a:r>
              <a:rPr lang="en-US" sz="1300" dirty="0"/>
              <a:t>Band reconstruction of secondary phase</a:t>
            </a:r>
          </a:p>
          <a:p>
            <a:pPr marL="285750" indent="-285750">
              <a:lnSpc>
                <a:spcPct val="150000"/>
              </a:lnSpc>
              <a:buFont typeface="Arial" panose="020B0604020202020204" pitchFamily="34" charset="0"/>
              <a:buChar char="•"/>
            </a:pPr>
            <a:r>
              <a:rPr lang="en-US" sz="1300" dirty="0"/>
              <a:t>Inclusion reconstruction</a:t>
            </a:r>
          </a:p>
          <a:p>
            <a:pPr marL="285750" indent="-285750">
              <a:lnSpc>
                <a:spcPct val="150000"/>
              </a:lnSpc>
              <a:buFont typeface="Arial" panose="020B0604020202020204" pitchFamily="34" charset="0"/>
              <a:buChar char="•"/>
            </a:pPr>
            <a:r>
              <a:rPr lang="en-US" sz="1300" dirty="0"/>
              <a:t>Laplace smoothed Hex-mesh is standard, (</a:t>
            </a:r>
            <a:r>
              <a:rPr lang="en-US" sz="1300" dirty="0" err="1"/>
              <a:t>Voxelmesh</a:t>
            </a:r>
            <a:r>
              <a:rPr lang="en-US" sz="1300" dirty="0"/>
              <a:t> available)</a:t>
            </a:r>
          </a:p>
          <a:p>
            <a:pPr marL="285750" indent="-285750">
              <a:lnSpc>
                <a:spcPct val="150000"/>
              </a:lnSpc>
              <a:buFont typeface="Arial" panose="020B0604020202020204" pitchFamily="34" charset="0"/>
              <a:buChar char="•"/>
            </a:pPr>
            <a:r>
              <a:rPr lang="en-US" sz="1300" dirty="0"/>
              <a:t>Surface Roughness </a:t>
            </a:r>
          </a:p>
          <a:p>
            <a:endParaRPr lang="de-DE" sz="1400" dirty="0"/>
          </a:p>
          <a:p>
            <a:endParaRPr lang="de-DE" sz="1400" dirty="0"/>
          </a:p>
          <a:p>
            <a:endParaRPr lang="de-DE" sz="1400" dirty="0"/>
          </a:p>
          <a:p>
            <a:endParaRPr lang="de-DE" sz="1400" dirty="0"/>
          </a:p>
        </p:txBody>
      </p:sp>
      <p:pic>
        <p:nvPicPr>
          <p:cNvPr id="13" name="Grafik 12">
            <a:extLst>
              <a:ext uri="{FF2B5EF4-FFF2-40B4-BE49-F238E27FC236}">
                <a16:creationId xmlns:a16="http://schemas.microsoft.com/office/drawing/2014/main" id="{85426188-FBAF-427C-8E1F-2F5C8A5D07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4738" y="2897616"/>
            <a:ext cx="3031384" cy="2370052"/>
          </a:xfrm>
          <a:prstGeom prst="rect">
            <a:avLst/>
          </a:prstGeom>
        </p:spPr>
      </p:pic>
      <p:sp>
        <p:nvSpPr>
          <p:cNvPr id="2" name="Titel 1">
            <a:extLst>
              <a:ext uri="{FF2B5EF4-FFF2-40B4-BE49-F238E27FC236}">
                <a16:creationId xmlns:a16="http://schemas.microsoft.com/office/drawing/2014/main" id="{A61731DB-0836-43CE-988E-BAD6ED100F1C}"/>
              </a:ext>
            </a:extLst>
          </p:cNvPr>
          <p:cNvSpPr>
            <a:spLocks noGrp="1"/>
          </p:cNvSpPr>
          <p:nvPr>
            <p:ph type="title"/>
          </p:nvPr>
        </p:nvSpPr>
        <p:spPr/>
        <p:txBody>
          <a:bodyPr/>
          <a:lstStyle/>
          <a:p>
            <a:r>
              <a:rPr lang="en-US" dirty="0"/>
              <a:t>Introduction – Why </a:t>
            </a:r>
            <a:r>
              <a:rPr lang="en-US" dirty="0" err="1"/>
              <a:t>DRAGen</a:t>
            </a:r>
            <a:r>
              <a:rPr lang="en-US" dirty="0"/>
              <a:t>?</a:t>
            </a:r>
          </a:p>
        </p:txBody>
      </p:sp>
      <p:sp>
        <p:nvSpPr>
          <p:cNvPr id="4" name="Rechteck 3">
            <a:extLst>
              <a:ext uri="{FF2B5EF4-FFF2-40B4-BE49-F238E27FC236}">
                <a16:creationId xmlns:a16="http://schemas.microsoft.com/office/drawing/2014/main" id="{06199D66-22EE-4720-8FEA-1C4797E6715E}"/>
              </a:ext>
            </a:extLst>
          </p:cNvPr>
          <p:cNvSpPr/>
          <p:nvPr/>
        </p:nvSpPr>
        <p:spPr>
          <a:xfrm>
            <a:off x="6837218" y="5463734"/>
            <a:ext cx="5209773" cy="553998"/>
          </a:xfrm>
          <a:prstGeom prst="rect">
            <a:avLst/>
          </a:prstGeom>
        </p:spPr>
        <p:txBody>
          <a:bodyPr wrap="square">
            <a:spAutoFit/>
          </a:bodyPr>
          <a:lstStyle/>
          <a:p>
            <a:r>
              <a:rPr lang="en-US" sz="1200" dirty="0">
                <a:solidFill>
                  <a:schemeClr val="tx1">
                    <a:lumMod val="50000"/>
                    <a:lumOff val="50000"/>
                  </a:schemeClr>
                </a:solidFill>
              </a:rPr>
              <a:t>[1] </a:t>
            </a:r>
            <a:r>
              <a:rPr lang="en-US" sz="1200" dirty="0" err="1">
                <a:solidFill>
                  <a:schemeClr val="tx1">
                    <a:lumMod val="50000"/>
                    <a:lumOff val="50000"/>
                  </a:schemeClr>
                </a:solidFill>
              </a:rPr>
              <a:t>Gitman</a:t>
            </a:r>
            <a:r>
              <a:rPr lang="en-US" sz="1200" dirty="0">
                <a:solidFill>
                  <a:schemeClr val="tx1">
                    <a:lumMod val="50000"/>
                    <a:lumOff val="50000"/>
                  </a:schemeClr>
                </a:solidFill>
              </a:rPr>
              <a:t>, I.M.; Askes, H.; </a:t>
            </a:r>
            <a:r>
              <a:rPr lang="en-US" sz="1200" dirty="0" err="1">
                <a:solidFill>
                  <a:schemeClr val="tx1">
                    <a:lumMod val="50000"/>
                    <a:lumOff val="50000"/>
                  </a:schemeClr>
                </a:solidFill>
              </a:rPr>
              <a:t>Sluys</a:t>
            </a:r>
            <a:r>
              <a:rPr lang="en-US" sz="1200" dirty="0">
                <a:solidFill>
                  <a:schemeClr val="tx1">
                    <a:lumMod val="50000"/>
                    <a:lumOff val="50000"/>
                  </a:schemeClr>
                </a:solidFill>
              </a:rPr>
              <a:t>, L.J. Representative volume: Existence and size determination. </a:t>
            </a:r>
            <a:r>
              <a:rPr lang="en-US" sz="1200" i="1" dirty="0">
                <a:solidFill>
                  <a:schemeClr val="tx1">
                    <a:lumMod val="50000"/>
                    <a:lumOff val="50000"/>
                  </a:schemeClr>
                </a:solidFill>
              </a:rPr>
              <a:t>Eng. </a:t>
            </a:r>
            <a:r>
              <a:rPr lang="en-US" sz="1200" i="1" dirty="0" err="1">
                <a:solidFill>
                  <a:schemeClr val="tx1">
                    <a:lumMod val="50000"/>
                    <a:lumOff val="50000"/>
                  </a:schemeClr>
                </a:solidFill>
              </a:rPr>
              <a:t>Fract</a:t>
            </a:r>
            <a:r>
              <a:rPr lang="en-US" sz="1200" i="1" dirty="0">
                <a:solidFill>
                  <a:schemeClr val="tx1">
                    <a:lumMod val="50000"/>
                    <a:lumOff val="50000"/>
                  </a:schemeClr>
                </a:solidFill>
              </a:rPr>
              <a:t>. Mech.</a:t>
            </a:r>
            <a:r>
              <a:rPr lang="en-US" sz="1200" dirty="0">
                <a:solidFill>
                  <a:schemeClr val="tx1">
                    <a:lumMod val="50000"/>
                    <a:lumOff val="50000"/>
                  </a:schemeClr>
                </a:solidFill>
              </a:rPr>
              <a:t> </a:t>
            </a:r>
            <a:r>
              <a:rPr lang="en-US" sz="1200" b="1" dirty="0">
                <a:solidFill>
                  <a:schemeClr val="tx1">
                    <a:lumMod val="50000"/>
                    <a:lumOff val="50000"/>
                  </a:schemeClr>
                </a:solidFill>
              </a:rPr>
              <a:t>2007</a:t>
            </a:r>
            <a:r>
              <a:rPr lang="en-US" sz="1200" dirty="0">
                <a:solidFill>
                  <a:schemeClr val="tx1">
                    <a:lumMod val="50000"/>
                    <a:lumOff val="50000"/>
                  </a:schemeClr>
                </a:solidFill>
              </a:rPr>
              <a:t>, </a:t>
            </a:r>
            <a:r>
              <a:rPr lang="en-US" sz="1200" i="1" dirty="0">
                <a:solidFill>
                  <a:schemeClr val="tx1">
                    <a:lumMod val="50000"/>
                    <a:lumOff val="50000"/>
                  </a:schemeClr>
                </a:solidFill>
              </a:rPr>
              <a:t>74</a:t>
            </a:r>
            <a:r>
              <a:rPr lang="en-US" sz="1200" dirty="0">
                <a:solidFill>
                  <a:schemeClr val="tx1">
                    <a:lumMod val="50000"/>
                    <a:lumOff val="50000"/>
                  </a:schemeClr>
                </a:solidFill>
              </a:rPr>
              <a:t>, 2518–2534</a:t>
            </a:r>
            <a:r>
              <a:rPr lang="en-US" dirty="0">
                <a:solidFill>
                  <a:srgbClr val="222222"/>
                </a:solidFill>
              </a:rPr>
              <a:t>.</a:t>
            </a:r>
            <a:endParaRPr lang="de-DE" dirty="0"/>
          </a:p>
        </p:txBody>
      </p:sp>
      <p:pic>
        <p:nvPicPr>
          <p:cNvPr id="6" name="Grafik 5" descr="Daumen-hoch-Zeichen">
            <a:extLst>
              <a:ext uri="{FF2B5EF4-FFF2-40B4-BE49-F238E27FC236}">
                <a16:creationId xmlns:a16="http://schemas.microsoft.com/office/drawing/2014/main" id="{98D74129-08DB-425B-AB80-198D7E0B05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4218442"/>
            <a:ext cx="294409" cy="294409"/>
          </a:xfrm>
          <a:prstGeom prst="rect">
            <a:avLst/>
          </a:prstGeom>
        </p:spPr>
      </p:pic>
      <p:pic>
        <p:nvPicPr>
          <p:cNvPr id="7" name="Grafik 6" descr="Daumen-hoch-Zeichen">
            <a:extLst>
              <a:ext uri="{FF2B5EF4-FFF2-40B4-BE49-F238E27FC236}">
                <a16:creationId xmlns:a16="http://schemas.microsoft.com/office/drawing/2014/main" id="{E27F3D5E-7353-4133-8EFB-A2B0E6C8A5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2425" y="4516403"/>
            <a:ext cx="294409" cy="294409"/>
          </a:xfrm>
          <a:prstGeom prst="rect">
            <a:avLst/>
          </a:prstGeom>
        </p:spPr>
      </p:pic>
      <p:pic>
        <p:nvPicPr>
          <p:cNvPr id="8" name="Grafik 7" descr="Daumen-hoch-Zeichen">
            <a:extLst>
              <a:ext uri="{FF2B5EF4-FFF2-40B4-BE49-F238E27FC236}">
                <a16:creationId xmlns:a16="http://schemas.microsoft.com/office/drawing/2014/main" id="{93305AAB-C451-417E-993A-42A91B0ACA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8016" y="4829029"/>
            <a:ext cx="294409" cy="294409"/>
          </a:xfrm>
          <a:prstGeom prst="rect">
            <a:avLst/>
          </a:prstGeom>
        </p:spPr>
      </p:pic>
      <p:pic>
        <p:nvPicPr>
          <p:cNvPr id="9" name="Grafik 8" descr="Daumen-hoch-Zeichen">
            <a:extLst>
              <a:ext uri="{FF2B5EF4-FFF2-40B4-BE49-F238E27FC236}">
                <a16:creationId xmlns:a16="http://schemas.microsoft.com/office/drawing/2014/main" id="{B936A350-61C4-46C3-AC81-2DA747C0DA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8810" y="5423187"/>
            <a:ext cx="294409" cy="294409"/>
          </a:xfrm>
          <a:prstGeom prst="rect">
            <a:avLst/>
          </a:prstGeom>
        </p:spPr>
      </p:pic>
      <p:pic>
        <p:nvPicPr>
          <p:cNvPr id="10" name="Grafik 9">
            <a:extLst>
              <a:ext uri="{FF2B5EF4-FFF2-40B4-BE49-F238E27FC236}">
                <a16:creationId xmlns:a16="http://schemas.microsoft.com/office/drawing/2014/main" id="{EB8611EC-DA3D-409E-8951-82EFAB66E8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1816" y="1457436"/>
            <a:ext cx="2672862" cy="2531297"/>
          </a:xfrm>
          <a:prstGeom prst="rect">
            <a:avLst/>
          </a:prstGeom>
        </p:spPr>
      </p:pic>
    </p:spTree>
    <p:extLst>
      <p:ext uri="{BB962C8B-B14F-4D97-AF65-F5344CB8AC3E}">
        <p14:creationId xmlns:p14="http://schemas.microsoft.com/office/powerpoint/2010/main" val="208223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ACBE80-2AC7-4873-BAD2-6E2E1A243764}"/>
              </a:ext>
            </a:extLst>
          </p:cNvPr>
          <p:cNvSpPr>
            <a:spLocks noGrp="1"/>
          </p:cNvSpPr>
          <p:nvPr>
            <p:ph type="title"/>
          </p:nvPr>
        </p:nvSpPr>
        <p:spPr/>
        <p:txBody>
          <a:bodyPr/>
          <a:lstStyle/>
          <a:p>
            <a:r>
              <a:rPr lang="en-US" dirty="0" err="1"/>
              <a:t>DRAGen</a:t>
            </a:r>
            <a:r>
              <a:rPr lang="en-US" dirty="0"/>
              <a:t> – The Main Idea </a:t>
            </a:r>
          </a:p>
        </p:txBody>
      </p:sp>
      <p:sp>
        <p:nvSpPr>
          <p:cNvPr id="15" name="Pfeil: nach oben gekrümmt 14">
            <a:extLst>
              <a:ext uri="{FF2B5EF4-FFF2-40B4-BE49-F238E27FC236}">
                <a16:creationId xmlns:a16="http://schemas.microsoft.com/office/drawing/2014/main" id="{F09FE8E4-DC62-4F5E-A783-9BD7A97AC2E5}"/>
              </a:ext>
            </a:extLst>
          </p:cNvPr>
          <p:cNvSpPr/>
          <p:nvPr/>
        </p:nvSpPr>
        <p:spPr>
          <a:xfrm>
            <a:off x="1886350"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Pfeil: nach oben gekrümmt 15">
            <a:extLst>
              <a:ext uri="{FF2B5EF4-FFF2-40B4-BE49-F238E27FC236}">
                <a16:creationId xmlns:a16="http://schemas.microsoft.com/office/drawing/2014/main" id="{003BB52E-2135-4A13-A035-DF0515347BB5}"/>
              </a:ext>
            </a:extLst>
          </p:cNvPr>
          <p:cNvSpPr/>
          <p:nvPr/>
        </p:nvSpPr>
        <p:spPr>
          <a:xfrm>
            <a:off x="4669488"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nach oben gekrümmt 16">
            <a:extLst>
              <a:ext uri="{FF2B5EF4-FFF2-40B4-BE49-F238E27FC236}">
                <a16:creationId xmlns:a16="http://schemas.microsoft.com/office/drawing/2014/main" id="{F5BE869A-46D5-4CB5-BEF3-C6436DBF83B4}"/>
              </a:ext>
            </a:extLst>
          </p:cNvPr>
          <p:cNvSpPr/>
          <p:nvPr/>
        </p:nvSpPr>
        <p:spPr>
          <a:xfrm>
            <a:off x="7790403"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 name="Textplatzhalter 2">
            <a:extLst>
              <a:ext uri="{FF2B5EF4-FFF2-40B4-BE49-F238E27FC236}">
                <a16:creationId xmlns:a16="http://schemas.microsoft.com/office/drawing/2014/main" id="{19C1A8D3-9580-43DC-B326-7E22CACAEB9C}"/>
              </a:ext>
            </a:extLst>
          </p:cNvPr>
          <p:cNvSpPr>
            <a:spLocks noGrp="1"/>
          </p:cNvSpPr>
          <p:nvPr>
            <p:ph type="body" sz="quarter" idx="12"/>
          </p:nvPr>
        </p:nvSpPr>
        <p:spPr>
          <a:xfrm>
            <a:off x="403306" y="4655119"/>
            <a:ext cx="2525332" cy="767329"/>
          </a:xfrm>
        </p:spPr>
        <p:txBody>
          <a:bodyPr/>
          <a:lstStyle/>
          <a:p>
            <a:pPr marL="285750" indent="-285750">
              <a:buFont typeface="Arial" panose="020B0604020202020204" pitchFamily="34" charset="0"/>
              <a:buChar char="•"/>
            </a:pPr>
            <a:r>
              <a:rPr lang="en-US" dirty="0"/>
              <a:t>Microstructure analysis</a:t>
            </a:r>
          </a:p>
          <a:p>
            <a:pPr marL="609750" lvl="1" indent="-285750">
              <a:buFont typeface="Arial" panose="020B0604020202020204" pitchFamily="34" charset="0"/>
              <a:buChar char="•"/>
            </a:pPr>
            <a:r>
              <a:rPr lang="de-DE" dirty="0"/>
              <a:t>LOM</a:t>
            </a:r>
          </a:p>
          <a:p>
            <a:pPr marL="609750" lvl="1" indent="-285750">
              <a:buFont typeface="Arial" panose="020B0604020202020204" pitchFamily="34" charset="0"/>
              <a:buChar char="•"/>
            </a:pPr>
            <a:r>
              <a:rPr lang="de-DE" dirty="0"/>
              <a:t>SEM</a:t>
            </a:r>
          </a:p>
        </p:txBody>
      </p:sp>
      <p:sp>
        <p:nvSpPr>
          <p:cNvPr id="21" name="Textplatzhalter 2">
            <a:extLst>
              <a:ext uri="{FF2B5EF4-FFF2-40B4-BE49-F238E27FC236}">
                <a16:creationId xmlns:a16="http://schemas.microsoft.com/office/drawing/2014/main" id="{327FCFB3-42B6-49EF-8128-C5B2D284EB28}"/>
              </a:ext>
            </a:extLst>
          </p:cNvPr>
          <p:cNvSpPr txBox="1">
            <a:spLocks/>
          </p:cNvSpPr>
          <p:nvPr/>
        </p:nvSpPr>
        <p:spPr>
          <a:xfrm>
            <a:off x="3463786" y="4655120"/>
            <a:ext cx="175536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Statistical analysis</a:t>
            </a:r>
          </a:p>
          <a:p>
            <a:pPr marL="609750" lvl="1" indent="-285750">
              <a:buFont typeface="Arial" panose="020B0604020202020204" pitchFamily="34" charset="0"/>
              <a:buChar char="•"/>
            </a:pPr>
            <a:r>
              <a:rPr lang="en-US" dirty="0"/>
              <a:t>Grain size</a:t>
            </a:r>
          </a:p>
          <a:p>
            <a:pPr marL="609750" lvl="1" indent="-285750">
              <a:buFont typeface="Arial" panose="020B0604020202020204" pitchFamily="34" charset="0"/>
              <a:buChar char="•"/>
            </a:pPr>
            <a:r>
              <a:rPr lang="en-US" dirty="0"/>
              <a:t>Aspect ratio</a:t>
            </a:r>
          </a:p>
          <a:p>
            <a:pPr marL="609750" lvl="1" indent="-285750">
              <a:buFont typeface="Arial" panose="020B0604020202020204" pitchFamily="34" charset="0"/>
              <a:buChar char="•"/>
            </a:pPr>
            <a:r>
              <a:rPr lang="en-US" dirty="0"/>
              <a:t>Slope</a:t>
            </a:r>
          </a:p>
        </p:txBody>
      </p:sp>
      <p:sp>
        <p:nvSpPr>
          <p:cNvPr id="22" name="Textplatzhalter 2">
            <a:extLst>
              <a:ext uri="{FF2B5EF4-FFF2-40B4-BE49-F238E27FC236}">
                <a16:creationId xmlns:a16="http://schemas.microsoft.com/office/drawing/2014/main" id="{39C1F386-DD38-47CC-B06F-C7FC98D98495}"/>
              </a:ext>
            </a:extLst>
          </p:cNvPr>
          <p:cNvSpPr txBox="1">
            <a:spLocks/>
          </p:cNvSpPr>
          <p:nvPr/>
        </p:nvSpPr>
        <p:spPr>
          <a:xfrm>
            <a:off x="5949165" y="4655119"/>
            <a:ext cx="264380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Grain packing &amp; volume filling</a:t>
            </a:r>
          </a:p>
          <a:p>
            <a:pPr marL="609750" lvl="1" indent="-285750">
              <a:buFont typeface="Arial" panose="020B0604020202020204" pitchFamily="34" charset="0"/>
              <a:buChar char="•"/>
            </a:pPr>
            <a:r>
              <a:rPr lang="en-US" dirty="0"/>
              <a:t>Packing-Algorithm e.g. RSA </a:t>
            </a:r>
          </a:p>
          <a:p>
            <a:pPr marL="609750" lvl="1" indent="-285750">
              <a:buFont typeface="Arial" panose="020B0604020202020204" pitchFamily="34" charset="0"/>
              <a:buChar char="•"/>
            </a:pPr>
            <a:r>
              <a:rPr lang="en-US" dirty="0"/>
              <a:t>Tessellation e.g. Voronoi</a:t>
            </a:r>
          </a:p>
        </p:txBody>
      </p:sp>
      <p:sp>
        <p:nvSpPr>
          <p:cNvPr id="28" name="Textplatzhalter 2">
            <a:extLst>
              <a:ext uri="{FF2B5EF4-FFF2-40B4-BE49-F238E27FC236}">
                <a16:creationId xmlns:a16="http://schemas.microsoft.com/office/drawing/2014/main" id="{735ED476-6619-4727-9AAC-033F3877F6F4}"/>
              </a:ext>
            </a:extLst>
          </p:cNvPr>
          <p:cNvSpPr txBox="1">
            <a:spLocks/>
          </p:cNvSpPr>
          <p:nvPr/>
        </p:nvSpPr>
        <p:spPr>
          <a:xfrm>
            <a:off x="9176512" y="4655121"/>
            <a:ext cx="2248951"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Building the FE model</a:t>
            </a:r>
          </a:p>
          <a:p>
            <a:pPr marL="609750" lvl="1" indent="-285750">
              <a:buFont typeface="Arial" panose="020B0604020202020204" pitchFamily="34" charset="0"/>
              <a:buChar char="•"/>
            </a:pPr>
            <a:r>
              <a:rPr lang="en-US" dirty="0"/>
              <a:t>Generating geometries </a:t>
            </a:r>
          </a:p>
          <a:p>
            <a:pPr marL="609750" lvl="1" indent="-285750">
              <a:buFont typeface="Arial" panose="020B0604020202020204" pitchFamily="34" charset="0"/>
              <a:buChar char="•"/>
            </a:pPr>
            <a:r>
              <a:rPr lang="en-US" dirty="0"/>
              <a:t>Meshing geometries</a:t>
            </a:r>
          </a:p>
        </p:txBody>
      </p:sp>
      <mc:AlternateContent xmlns:mc="http://schemas.openxmlformats.org/markup-compatibility/2006">
        <mc:Choice xmlns:pslz="http://schemas.microsoft.com/office/powerpoint/2016/slidezoom" Requires="pslz">
          <p:graphicFrame>
            <p:nvGraphicFramePr>
              <p:cNvPr id="6" name="Folienzoom 5">
                <a:extLst>
                  <a:ext uri="{FF2B5EF4-FFF2-40B4-BE49-F238E27FC236}">
                    <a16:creationId xmlns:a16="http://schemas.microsoft.com/office/drawing/2014/main" id="{2547B1D4-AA4B-48ED-B737-9A0BB6215B7B}"/>
                  </a:ext>
                </a:extLst>
              </p:cNvPr>
              <p:cNvGraphicFramePr>
                <a:graphicFrameLocks noChangeAspect="1"/>
              </p:cNvGraphicFramePr>
              <p:nvPr/>
            </p:nvGraphicFramePr>
            <p:xfrm>
              <a:off x="675972" y="1318446"/>
              <a:ext cx="1980000" cy="1986111"/>
            </p:xfrm>
            <a:graphic>
              <a:graphicData uri="http://schemas.microsoft.com/office/powerpoint/2016/slidezoom">
                <pslz:sldZm>
                  <pslz:sldZmObj sldId="403" cId="4030401681">
                    <pslz:zmPr id="{890D0C4F-6CDC-427F-893E-2A27CBDB7515}"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111"/>
                        </a:xfrm>
                        <a:prstGeom prst="rect">
                          <a:avLst/>
                        </a:prstGeom>
                        <a:ln w="3175">
                          <a:solidFill>
                            <a:prstClr val="ltGray"/>
                          </a:solidFill>
                        </a:ln>
                      </p166:spPr>
                    </pslz:zmPr>
                  </pslz:sldZmObj>
                </pslz:sldZm>
              </a:graphicData>
            </a:graphic>
          </p:graphicFrame>
        </mc:Choice>
        <mc:Fallback>
          <p:pic>
            <p:nvPicPr>
              <p:cNvPr id="6" name="Folienzoom 5">
                <a:hlinkClick r:id="rId3" action="ppaction://hlinksldjump"/>
                <a:extLst>
                  <a:ext uri="{FF2B5EF4-FFF2-40B4-BE49-F238E27FC236}">
                    <a16:creationId xmlns:a16="http://schemas.microsoft.com/office/drawing/2014/main" id="{2547B1D4-AA4B-48ED-B737-9A0BB6215B7B}"/>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675972" y="1318446"/>
                <a:ext cx="1980000" cy="198611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Folienzoom 10">
                <a:extLst>
                  <a:ext uri="{FF2B5EF4-FFF2-40B4-BE49-F238E27FC236}">
                    <a16:creationId xmlns:a16="http://schemas.microsoft.com/office/drawing/2014/main" id="{94C47B3D-9BC8-42AB-8AF1-C88E2CAB56F7}"/>
                  </a:ext>
                </a:extLst>
              </p:cNvPr>
              <p:cNvGraphicFramePr>
                <a:graphicFrameLocks noChangeAspect="1"/>
              </p:cNvGraphicFramePr>
              <p:nvPr/>
            </p:nvGraphicFramePr>
            <p:xfrm>
              <a:off x="6293748" y="1318465"/>
              <a:ext cx="1980000" cy="1986072"/>
            </p:xfrm>
            <a:graphic>
              <a:graphicData uri="http://schemas.microsoft.com/office/powerpoint/2016/slidezoom">
                <pslz:sldZm>
                  <pslz:sldZmObj sldId="311" cId="4107788784">
                    <pslz:zmPr id="{0E62EE83-3911-45A9-8C69-AF068731C1DF}"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072"/>
                        </a:xfrm>
                        <a:prstGeom prst="rect">
                          <a:avLst/>
                        </a:prstGeom>
                        <a:ln w="3175">
                          <a:solidFill>
                            <a:prstClr val="ltGray"/>
                          </a:solidFill>
                        </a:ln>
                      </p166:spPr>
                    </pslz:zmPr>
                  </pslz:sldZmObj>
                </pslz:sldZm>
              </a:graphicData>
            </a:graphic>
          </p:graphicFrame>
        </mc:Choice>
        <mc:Fallback>
          <p:pic>
            <p:nvPicPr>
              <p:cNvPr id="11" name="Folienzoom 10">
                <a:hlinkClick r:id="rId5" action="ppaction://hlinksldjump"/>
                <a:extLst>
                  <a:ext uri="{FF2B5EF4-FFF2-40B4-BE49-F238E27FC236}">
                    <a16:creationId xmlns:a16="http://schemas.microsoft.com/office/drawing/2014/main" id="{94C47B3D-9BC8-42AB-8AF1-C88E2CAB56F7}"/>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293748" y="1318465"/>
                <a:ext cx="1980000" cy="19860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8" name="Folienzoom 17">
                <a:extLst>
                  <a:ext uri="{FF2B5EF4-FFF2-40B4-BE49-F238E27FC236}">
                    <a16:creationId xmlns:a16="http://schemas.microsoft.com/office/drawing/2014/main" id="{678AC070-25FB-4DA6-A961-583C505A3F1C}"/>
                  </a:ext>
                </a:extLst>
              </p:cNvPr>
              <p:cNvGraphicFramePr>
                <a:graphicFrameLocks noChangeAspect="1"/>
              </p:cNvGraphicFramePr>
              <p:nvPr/>
            </p:nvGraphicFramePr>
            <p:xfrm>
              <a:off x="9100605" y="1147079"/>
              <a:ext cx="2177748" cy="2326796"/>
            </p:xfrm>
            <a:graphic>
              <a:graphicData uri="http://schemas.microsoft.com/office/powerpoint/2016/slidezoom">
                <pslz:sldZm>
                  <pslz:sldZmObj sldId="486" cId="445675801">
                    <pslz:zmPr id="{B1A06ACC-2B2F-4BC5-9166-D7856AD85F5C}"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177748" cy="2326796"/>
                        </a:xfrm>
                        <a:prstGeom prst="rect">
                          <a:avLst/>
                        </a:prstGeom>
                        <a:ln w="3175">
                          <a:solidFill>
                            <a:prstClr val="ltGray"/>
                          </a:solidFill>
                        </a:ln>
                      </p166:spPr>
                    </pslz:zmPr>
                  </pslz:sldZmObj>
                </pslz:sldZm>
              </a:graphicData>
            </a:graphic>
          </p:graphicFrame>
        </mc:Choice>
        <mc:Fallback>
          <p:pic>
            <p:nvPicPr>
              <p:cNvPr id="18" name="Folienzoom 17">
                <a:hlinkClick r:id="rId7" action="ppaction://hlinksldjump"/>
                <a:extLst>
                  <a:ext uri="{FF2B5EF4-FFF2-40B4-BE49-F238E27FC236}">
                    <a16:creationId xmlns:a16="http://schemas.microsoft.com/office/drawing/2014/main" id="{678AC070-25FB-4DA6-A961-583C505A3F1C}"/>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100605" y="1147079"/>
                <a:ext cx="2177748" cy="23267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4" name="Folienzoom 3">
                <a:extLst>
                  <a:ext uri="{FF2B5EF4-FFF2-40B4-BE49-F238E27FC236}">
                    <a16:creationId xmlns:a16="http://schemas.microsoft.com/office/drawing/2014/main" id="{191D0949-BCAC-463A-A0C7-6908F22B9D38}"/>
                  </a:ext>
                </a:extLst>
              </p:cNvPr>
              <p:cNvGraphicFramePr>
                <a:graphicFrameLocks noChangeAspect="1"/>
              </p:cNvGraphicFramePr>
              <p:nvPr/>
            </p:nvGraphicFramePr>
            <p:xfrm>
              <a:off x="3482829" y="1318446"/>
              <a:ext cx="1984062" cy="1984062"/>
            </p:xfrm>
            <a:graphic>
              <a:graphicData uri="http://schemas.microsoft.com/office/powerpoint/2016/slidezoom">
                <pslz:sldZm>
                  <pslz:sldZmObj sldId="256" cId="381336661">
                    <pslz:zmPr id="{6ABB3F17-0347-4D7B-8F84-5A81B231AE1D}"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984062" cy="1984062"/>
                        </a:xfrm>
                        <a:prstGeom prst="rect">
                          <a:avLst/>
                        </a:prstGeom>
                        <a:ln w="3175">
                          <a:solidFill>
                            <a:prstClr val="ltGray"/>
                          </a:solidFill>
                        </a:ln>
                      </p166:spPr>
                    </pslz:zmPr>
                  </pslz:sldZmObj>
                </pslz:sldZm>
              </a:graphicData>
            </a:graphic>
          </p:graphicFrame>
        </mc:Choice>
        <mc:Fallback>
          <p:pic>
            <p:nvPicPr>
              <p:cNvPr id="4" name="Folienzoom 3">
                <a:hlinkClick r:id="rId9" action="ppaction://hlinksldjump"/>
                <a:extLst>
                  <a:ext uri="{FF2B5EF4-FFF2-40B4-BE49-F238E27FC236}">
                    <a16:creationId xmlns:a16="http://schemas.microsoft.com/office/drawing/2014/main" id="{191D0949-BCAC-463A-A0C7-6908F22B9D38}"/>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482829" y="1318446"/>
                <a:ext cx="1984062" cy="1984062"/>
              </a:xfrm>
              <a:prstGeom prst="rect">
                <a:avLst/>
              </a:prstGeom>
              <a:ln w="3175">
                <a:solidFill>
                  <a:prstClr val="ltGray"/>
                </a:solidFill>
              </a:ln>
            </p:spPr>
          </p:pic>
        </mc:Fallback>
      </mc:AlternateContent>
    </p:spTree>
    <p:extLst>
      <p:ext uri="{BB962C8B-B14F-4D97-AF65-F5344CB8AC3E}">
        <p14:creationId xmlns:p14="http://schemas.microsoft.com/office/powerpoint/2010/main" val="1326942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8B2B0D-2E92-48B1-8A91-ACF3D9D8756D}"/>
              </a:ext>
            </a:extLst>
          </p:cNvPr>
          <p:cNvSpPr>
            <a:spLocks noGrp="1"/>
          </p:cNvSpPr>
          <p:nvPr>
            <p:ph type="title"/>
          </p:nvPr>
        </p:nvSpPr>
        <p:spPr/>
        <p:txBody>
          <a:bodyPr/>
          <a:lstStyle/>
          <a:p>
            <a:r>
              <a:rPr lang="en-US" dirty="0"/>
              <a:t>What‘s next?</a:t>
            </a:r>
          </a:p>
        </p:txBody>
      </p:sp>
      <p:sp>
        <p:nvSpPr>
          <p:cNvPr id="6" name="Textfeld 5">
            <a:extLst>
              <a:ext uri="{FF2B5EF4-FFF2-40B4-BE49-F238E27FC236}">
                <a16:creationId xmlns:a16="http://schemas.microsoft.com/office/drawing/2014/main" id="{BAB0F057-DD0C-40BA-BBED-E4908B89E026}"/>
              </a:ext>
            </a:extLst>
          </p:cNvPr>
          <p:cNvSpPr txBox="1"/>
          <p:nvPr/>
        </p:nvSpPr>
        <p:spPr>
          <a:xfrm>
            <a:off x="384000" y="993894"/>
            <a:ext cx="646592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CWGAN-GP for full statistically valid input generation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Export filter for </a:t>
            </a:r>
            <a:r>
              <a:rPr lang="en-US" dirty="0" err="1"/>
              <a:t>DAMASK_spectral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New algorithm for band generation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Inclusions and substructures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Full support for 2D-RVE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Surface smoothing</a:t>
            </a:r>
          </a:p>
        </p:txBody>
      </p:sp>
      <p:pic>
        <p:nvPicPr>
          <p:cNvPr id="16" name="Grafik 15">
            <a:extLst>
              <a:ext uri="{FF2B5EF4-FFF2-40B4-BE49-F238E27FC236}">
                <a16:creationId xmlns:a16="http://schemas.microsoft.com/office/drawing/2014/main" id="{DE4733DC-4A15-40AA-ABBC-B976BAA2A20D}"/>
              </a:ext>
            </a:extLst>
          </p:cNvPr>
          <p:cNvPicPr>
            <a:picLocks noChangeAspect="1"/>
          </p:cNvPicPr>
          <p:nvPr/>
        </p:nvPicPr>
        <p:blipFill rotWithShape="1">
          <a:blip r:embed="rId3">
            <a:extLst>
              <a:ext uri="{28A0092B-C50C-407E-A947-70E740481C1C}">
                <a14:useLocalDpi xmlns:a14="http://schemas.microsoft.com/office/drawing/2010/main" val="0"/>
              </a:ext>
            </a:extLst>
          </a:blip>
          <a:srcRect l="29750" t="1656" r="29584"/>
          <a:stretch/>
        </p:blipFill>
        <p:spPr>
          <a:xfrm>
            <a:off x="6849920" y="818183"/>
            <a:ext cx="4958080" cy="5221634"/>
          </a:xfrm>
          <a:prstGeom prst="rect">
            <a:avLst/>
          </a:prstGeom>
        </p:spPr>
      </p:pic>
      <p:sp>
        <p:nvSpPr>
          <p:cNvPr id="17" name="Rechteck 16">
            <a:extLst>
              <a:ext uri="{FF2B5EF4-FFF2-40B4-BE49-F238E27FC236}">
                <a16:creationId xmlns:a16="http://schemas.microsoft.com/office/drawing/2014/main" id="{63FCC4F6-D4C8-4F03-BA5B-FBA021214EE0}"/>
              </a:ext>
            </a:extLst>
          </p:cNvPr>
          <p:cNvSpPr/>
          <p:nvPr/>
        </p:nvSpPr>
        <p:spPr>
          <a:xfrm>
            <a:off x="-12240" y="5445760"/>
            <a:ext cx="8434880" cy="543600"/>
          </a:xfrm>
          <a:prstGeom prst="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ideas, tips and suggestions please contact: DRAGen@iehk.rwth-aachen.de</a:t>
            </a:r>
          </a:p>
        </p:txBody>
      </p:sp>
    </p:spTree>
    <p:extLst>
      <p:ext uri="{BB962C8B-B14F-4D97-AF65-F5344CB8AC3E}">
        <p14:creationId xmlns:p14="http://schemas.microsoft.com/office/powerpoint/2010/main" val="55503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8A491F-53F7-411B-8985-215850CED369}"/>
              </a:ext>
            </a:extLst>
          </p:cNvPr>
          <p:cNvSpPr>
            <a:spLocks noGrp="1"/>
          </p:cNvSpPr>
          <p:nvPr>
            <p:ph type="title"/>
          </p:nvPr>
        </p:nvSpPr>
        <p:spPr/>
        <p:txBody>
          <a:bodyPr/>
          <a:lstStyle/>
          <a:p>
            <a:r>
              <a:rPr lang="de-DE" dirty="0"/>
              <a:t>Access </a:t>
            </a:r>
            <a:r>
              <a:rPr lang="de-DE" dirty="0" err="1"/>
              <a:t>to</a:t>
            </a:r>
            <a:r>
              <a:rPr lang="de-DE" dirty="0"/>
              <a:t> DRAGen</a:t>
            </a:r>
          </a:p>
        </p:txBody>
      </p:sp>
      <p:sp>
        <p:nvSpPr>
          <p:cNvPr id="3" name="Textplatzhalter 2">
            <a:extLst>
              <a:ext uri="{FF2B5EF4-FFF2-40B4-BE49-F238E27FC236}">
                <a16:creationId xmlns:a16="http://schemas.microsoft.com/office/drawing/2014/main" id="{ECCEC4F3-9B36-45FA-8342-EA75E6B0637D}"/>
              </a:ext>
            </a:extLst>
          </p:cNvPr>
          <p:cNvSpPr>
            <a:spLocks noGrp="1"/>
          </p:cNvSpPr>
          <p:nvPr>
            <p:ph type="body" sz="quarter" idx="12"/>
          </p:nvPr>
        </p:nvSpPr>
        <p:spPr>
          <a:xfrm>
            <a:off x="383119" y="937847"/>
            <a:ext cx="11425767" cy="4498220"/>
          </a:xfrm>
        </p:spPr>
        <p:txBody>
          <a:bodyPr/>
          <a:lstStyle/>
          <a:p>
            <a:r>
              <a:rPr lang="en-US" sz="2500" dirty="0">
                <a:hlinkClick r:id="rId2"/>
              </a:rPr>
              <a:t>Check out our Git Repository here </a:t>
            </a:r>
            <a:endParaRPr lang="en-US" sz="2500" dirty="0"/>
          </a:p>
        </p:txBody>
      </p:sp>
      <p:pic>
        <p:nvPicPr>
          <p:cNvPr id="4" name="Grafik 3">
            <a:extLst>
              <a:ext uri="{FF2B5EF4-FFF2-40B4-BE49-F238E27FC236}">
                <a16:creationId xmlns:a16="http://schemas.microsoft.com/office/drawing/2014/main" id="{2F026932-6FC2-44FE-9E10-F7E1BE42706A}"/>
              </a:ext>
            </a:extLst>
          </p:cNvPr>
          <p:cNvPicPr>
            <a:picLocks noChangeAspect="1"/>
          </p:cNvPicPr>
          <p:nvPr/>
        </p:nvPicPr>
        <p:blipFill rotWithShape="1">
          <a:blip r:embed="rId3"/>
          <a:srcRect b="50000"/>
          <a:stretch/>
        </p:blipFill>
        <p:spPr>
          <a:xfrm>
            <a:off x="383114" y="1472457"/>
            <a:ext cx="10460732" cy="4460414"/>
          </a:xfrm>
          <a:prstGeom prst="rect">
            <a:avLst/>
          </a:prstGeom>
        </p:spPr>
      </p:pic>
    </p:spTree>
    <p:extLst>
      <p:ext uri="{BB962C8B-B14F-4D97-AF65-F5344CB8AC3E}">
        <p14:creationId xmlns:p14="http://schemas.microsoft.com/office/powerpoint/2010/main" val="3049337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FDB61B4-ABE0-4EEC-BBC9-2F10CA859E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722" r="29259"/>
          <a:stretch/>
        </p:blipFill>
        <p:spPr>
          <a:xfrm>
            <a:off x="5668400" y="2302930"/>
            <a:ext cx="4275700" cy="4555070"/>
          </a:xfrm>
          <a:prstGeom prst="rect">
            <a:avLst/>
          </a:prstGeom>
        </p:spPr>
      </p:pic>
      <p:pic>
        <p:nvPicPr>
          <p:cNvPr id="4" name="Picture 3" descr="642c285c-99b6-4cf2-a11d-85f69d1dd4ed@rwth-ad">
            <a:extLst>
              <a:ext uri="{FF2B5EF4-FFF2-40B4-BE49-F238E27FC236}">
                <a16:creationId xmlns:a16="http://schemas.microsoft.com/office/drawing/2014/main" id="{F2AC95C9-72EA-4F01-9DE0-9C6EC45F225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backgroundMark x1="34766" y1="55957" x2="35352" y2="62012"/>
                        <a14:backgroundMark x1="35352" y1="62012" x2="44010" y2="63770"/>
                        <a14:backgroundMark x1="44010" y1="63770" x2="59440" y2="62939"/>
                        <a14:backgroundMark x1="59440" y1="62939" x2="73568" y2="57080"/>
                        <a14:backgroundMark x1="73568" y1="57080" x2="80794" y2="59961"/>
                        <a14:backgroundMark x1="80794" y1="59961" x2="82943" y2="76465"/>
                        <a14:backgroundMark x1="82943" y1="76465" x2="81055" y2="83496"/>
                        <a14:backgroundMark x1="81055" y1="83496" x2="76497" y2="88135"/>
                        <a14:backgroundMark x1="76497" y1="88135" x2="69661" y2="90625"/>
                        <a14:backgroundMark x1="69661" y1="90625" x2="48242" y2="88867"/>
                        <a14:backgroundMark x1="48242" y1="88867" x2="32487" y2="82520"/>
                        <a14:backgroundMark x1="32487" y1="82520" x2="26758" y2="75977"/>
                        <a14:backgroundMark x1="26758" y1="75977" x2="24154" y2="63135"/>
                        <a14:backgroundMark x1="24154" y1="63135" x2="26628" y2="56934"/>
                        <a14:backgroundMark x1="26628" y1="56934" x2="33138" y2="53906"/>
                        <a14:backgroundMark x1="33138" y1="53906" x2="35221" y2="56396"/>
                        <a14:backgroundMark x1="29688" y1="75830" x2="34115" y2="89355"/>
                        <a14:backgroundMark x1="34115" y1="89355" x2="43294" y2="97266"/>
                        <a14:backgroundMark x1="43294" y1="97266" x2="51758" y2="99121"/>
                        <a14:backgroundMark x1="51758" y1="99121" x2="58008" y2="91992"/>
                        <a14:backgroundMark x1="58008" y1="91992" x2="58138" y2="86182"/>
                        <a14:backgroundMark x1="58138" y1="86182" x2="53776" y2="80615"/>
                        <a14:backgroundMark x1="53776" y1="80615" x2="41992" y2="76855"/>
                        <a14:backgroundMark x1="41992" y1="76855" x2="28971" y2="77979"/>
                        <a14:backgroundMark x1="28971" y1="77979" x2="28646" y2="78271"/>
                        <a14:backgroundMark x1="44206" y1="62207" x2="43229" y2="61523"/>
                        <a14:backgroundMark x1="36784" y1="59424" x2="36784" y2="60010"/>
                        <a14:backgroundMark x1="69401" y1="58643" x2="66081" y2="58301"/>
                        <a14:backgroundMark x1="63281" y1="42529" x2="62956" y2="42334"/>
                        <a14:backgroundMark x1="63607" y1="42578" x2="63151" y2="43115"/>
                        <a14:backgroundMark x1="62044" y1="39160" x2="62760" y2="39063"/>
                        <a14:backgroundMark x1="62500" y1="39502" x2="61849" y2="39502"/>
                        <a14:backgroundMark x1="63607" y1="42188" x2="63151" y2="42773"/>
                        <a14:backgroundMark x1="62500" y1="35205" x2="62500" y2="35205"/>
                        <a14:backgroundMark x1="62630" y1="35547" x2="62630" y2="36230"/>
                        <a14:backgroundMark x1="26953" y1="25195" x2="25521" y2="25684"/>
                        <a14:backgroundMark x1="26758" y1="24512" x2="25521" y2="25342"/>
                        <a14:backgroundMark x1="39583" y1="36475" x2="39583" y2="36475"/>
                        <a14:backgroundMark x1="39518" y1="36230" x2="39518" y2="36230"/>
                        <a14:backgroundMark x1="39193" y1="36523" x2="39193" y2="36523"/>
                        <a14:backgroundMark x1="39583" y1="36523" x2="39583" y2="36523"/>
                        <a14:backgroundMark x1="39714" y1="36523" x2="39714" y2="36523"/>
                      </a14:backgroundRemoval>
                    </a14:imgEffect>
                  </a14:imgLayer>
                </a14:imgProps>
              </a:ext>
              <a:ext uri="{28A0092B-C50C-407E-A947-70E740481C1C}">
                <a14:useLocalDpi xmlns:a14="http://schemas.microsoft.com/office/drawing/2010/main" val="0"/>
              </a:ext>
            </a:extLst>
          </a:blip>
          <a:srcRect l="27052" t="19812" r="30439" b="37135"/>
          <a:stretch/>
        </p:blipFill>
        <p:spPr bwMode="auto">
          <a:xfrm>
            <a:off x="6150517" y="-7238"/>
            <a:ext cx="2819692" cy="382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ACBE80-2AC7-4873-BAD2-6E2E1A243764}"/>
              </a:ext>
            </a:extLst>
          </p:cNvPr>
          <p:cNvSpPr>
            <a:spLocks noGrp="1"/>
          </p:cNvSpPr>
          <p:nvPr>
            <p:ph type="title"/>
          </p:nvPr>
        </p:nvSpPr>
        <p:spPr/>
        <p:txBody>
          <a:bodyPr/>
          <a:lstStyle/>
          <a:p>
            <a:r>
              <a:rPr lang="en-US" dirty="0" err="1"/>
              <a:t>DRAGen</a:t>
            </a:r>
            <a:r>
              <a:rPr lang="en-US" dirty="0"/>
              <a:t> – The Main Idea </a:t>
            </a:r>
          </a:p>
        </p:txBody>
      </p:sp>
      <p:sp>
        <p:nvSpPr>
          <p:cNvPr id="15" name="Pfeil: nach oben gekrümmt 14">
            <a:extLst>
              <a:ext uri="{FF2B5EF4-FFF2-40B4-BE49-F238E27FC236}">
                <a16:creationId xmlns:a16="http://schemas.microsoft.com/office/drawing/2014/main" id="{F09FE8E4-DC62-4F5E-A783-9BD7A97AC2E5}"/>
              </a:ext>
            </a:extLst>
          </p:cNvPr>
          <p:cNvSpPr/>
          <p:nvPr/>
        </p:nvSpPr>
        <p:spPr>
          <a:xfrm>
            <a:off x="1886350"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Pfeil: nach oben gekrümmt 15">
            <a:extLst>
              <a:ext uri="{FF2B5EF4-FFF2-40B4-BE49-F238E27FC236}">
                <a16:creationId xmlns:a16="http://schemas.microsoft.com/office/drawing/2014/main" id="{003BB52E-2135-4A13-A035-DF0515347BB5}"/>
              </a:ext>
            </a:extLst>
          </p:cNvPr>
          <p:cNvSpPr/>
          <p:nvPr/>
        </p:nvSpPr>
        <p:spPr>
          <a:xfrm>
            <a:off x="4669488"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nach oben gekrümmt 16">
            <a:extLst>
              <a:ext uri="{FF2B5EF4-FFF2-40B4-BE49-F238E27FC236}">
                <a16:creationId xmlns:a16="http://schemas.microsoft.com/office/drawing/2014/main" id="{F5BE869A-46D5-4CB5-BEF3-C6436DBF83B4}"/>
              </a:ext>
            </a:extLst>
          </p:cNvPr>
          <p:cNvSpPr/>
          <p:nvPr/>
        </p:nvSpPr>
        <p:spPr>
          <a:xfrm>
            <a:off x="7790403"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 name="Textplatzhalter 2">
            <a:extLst>
              <a:ext uri="{FF2B5EF4-FFF2-40B4-BE49-F238E27FC236}">
                <a16:creationId xmlns:a16="http://schemas.microsoft.com/office/drawing/2014/main" id="{19C1A8D3-9580-43DC-B326-7E22CACAEB9C}"/>
              </a:ext>
            </a:extLst>
          </p:cNvPr>
          <p:cNvSpPr>
            <a:spLocks noGrp="1"/>
          </p:cNvSpPr>
          <p:nvPr>
            <p:ph type="body" sz="quarter" idx="12"/>
          </p:nvPr>
        </p:nvSpPr>
        <p:spPr>
          <a:xfrm>
            <a:off x="403306" y="4655119"/>
            <a:ext cx="2525332" cy="767329"/>
          </a:xfrm>
        </p:spPr>
        <p:txBody>
          <a:bodyPr/>
          <a:lstStyle/>
          <a:p>
            <a:pPr marL="285750" indent="-285750">
              <a:buFont typeface="Arial" panose="020B0604020202020204" pitchFamily="34" charset="0"/>
              <a:buChar char="•"/>
            </a:pPr>
            <a:r>
              <a:rPr lang="en-US" dirty="0"/>
              <a:t>Microstructure analysis</a:t>
            </a:r>
          </a:p>
          <a:p>
            <a:pPr marL="609750" lvl="1" indent="-285750">
              <a:buFont typeface="Arial" panose="020B0604020202020204" pitchFamily="34" charset="0"/>
              <a:buChar char="•"/>
            </a:pPr>
            <a:r>
              <a:rPr lang="de-DE" dirty="0"/>
              <a:t>LOM</a:t>
            </a:r>
          </a:p>
          <a:p>
            <a:pPr marL="609750" lvl="1" indent="-285750">
              <a:buFont typeface="Arial" panose="020B0604020202020204" pitchFamily="34" charset="0"/>
              <a:buChar char="•"/>
            </a:pPr>
            <a:r>
              <a:rPr lang="de-DE" dirty="0"/>
              <a:t>SEM</a:t>
            </a:r>
          </a:p>
        </p:txBody>
      </p:sp>
      <p:sp>
        <p:nvSpPr>
          <p:cNvPr id="21" name="Textplatzhalter 2">
            <a:extLst>
              <a:ext uri="{FF2B5EF4-FFF2-40B4-BE49-F238E27FC236}">
                <a16:creationId xmlns:a16="http://schemas.microsoft.com/office/drawing/2014/main" id="{327FCFB3-42B6-49EF-8128-C5B2D284EB28}"/>
              </a:ext>
            </a:extLst>
          </p:cNvPr>
          <p:cNvSpPr txBox="1">
            <a:spLocks/>
          </p:cNvSpPr>
          <p:nvPr/>
        </p:nvSpPr>
        <p:spPr>
          <a:xfrm>
            <a:off x="3463786" y="4655120"/>
            <a:ext cx="175536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Statistical analysis</a:t>
            </a:r>
          </a:p>
          <a:p>
            <a:pPr marL="609750" lvl="1" indent="-285750">
              <a:buFont typeface="Arial" panose="020B0604020202020204" pitchFamily="34" charset="0"/>
              <a:buChar char="•"/>
            </a:pPr>
            <a:r>
              <a:rPr lang="en-US" dirty="0"/>
              <a:t>Grain size</a:t>
            </a:r>
          </a:p>
          <a:p>
            <a:pPr marL="609750" lvl="1" indent="-285750">
              <a:buFont typeface="Arial" panose="020B0604020202020204" pitchFamily="34" charset="0"/>
              <a:buChar char="•"/>
            </a:pPr>
            <a:r>
              <a:rPr lang="en-US" dirty="0"/>
              <a:t>Aspect ratio</a:t>
            </a:r>
          </a:p>
          <a:p>
            <a:pPr marL="609750" lvl="1" indent="-285750">
              <a:buFont typeface="Arial" panose="020B0604020202020204" pitchFamily="34" charset="0"/>
              <a:buChar char="•"/>
            </a:pPr>
            <a:r>
              <a:rPr lang="en-US" dirty="0"/>
              <a:t>Slope</a:t>
            </a:r>
          </a:p>
        </p:txBody>
      </p:sp>
      <p:sp>
        <p:nvSpPr>
          <p:cNvPr id="22" name="Textplatzhalter 2">
            <a:extLst>
              <a:ext uri="{FF2B5EF4-FFF2-40B4-BE49-F238E27FC236}">
                <a16:creationId xmlns:a16="http://schemas.microsoft.com/office/drawing/2014/main" id="{39C1F386-DD38-47CC-B06F-C7FC98D98495}"/>
              </a:ext>
            </a:extLst>
          </p:cNvPr>
          <p:cNvSpPr txBox="1">
            <a:spLocks/>
          </p:cNvSpPr>
          <p:nvPr/>
        </p:nvSpPr>
        <p:spPr>
          <a:xfrm>
            <a:off x="5949165" y="4655119"/>
            <a:ext cx="264380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Grain packing &amp; volume filling</a:t>
            </a:r>
          </a:p>
          <a:p>
            <a:pPr marL="609750" lvl="1" indent="-285750">
              <a:buFont typeface="Arial" panose="020B0604020202020204" pitchFamily="34" charset="0"/>
              <a:buChar char="•"/>
            </a:pPr>
            <a:r>
              <a:rPr lang="en-US" dirty="0"/>
              <a:t>Packing-Algorithm e.g. RSA </a:t>
            </a:r>
          </a:p>
          <a:p>
            <a:pPr marL="609750" lvl="1" indent="-285750">
              <a:buFont typeface="Arial" panose="020B0604020202020204" pitchFamily="34" charset="0"/>
              <a:buChar char="•"/>
            </a:pPr>
            <a:r>
              <a:rPr lang="en-US" dirty="0"/>
              <a:t>Tessellation e.g. Voronoi</a:t>
            </a:r>
          </a:p>
        </p:txBody>
      </p:sp>
      <p:sp>
        <p:nvSpPr>
          <p:cNvPr id="28" name="Textplatzhalter 2">
            <a:extLst>
              <a:ext uri="{FF2B5EF4-FFF2-40B4-BE49-F238E27FC236}">
                <a16:creationId xmlns:a16="http://schemas.microsoft.com/office/drawing/2014/main" id="{735ED476-6619-4727-9AAC-033F3877F6F4}"/>
              </a:ext>
            </a:extLst>
          </p:cNvPr>
          <p:cNvSpPr txBox="1">
            <a:spLocks/>
          </p:cNvSpPr>
          <p:nvPr/>
        </p:nvSpPr>
        <p:spPr>
          <a:xfrm>
            <a:off x="9176512" y="4655121"/>
            <a:ext cx="2248951"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Building the FE model</a:t>
            </a:r>
          </a:p>
          <a:p>
            <a:pPr marL="609750" lvl="1" indent="-285750">
              <a:buFont typeface="Arial" panose="020B0604020202020204" pitchFamily="34" charset="0"/>
              <a:buChar char="•"/>
            </a:pPr>
            <a:r>
              <a:rPr lang="en-US" dirty="0"/>
              <a:t>Generating geometries </a:t>
            </a:r>
          </a:p>
          <a:p>
            <a:pPr marL="609750" lvl="1" indent="-285750">
              <a:buFont typeface="Arial" panose="020B0604020202020204" pitchFamily="34" charset="0"/>
              <a:buChar char="•"/>
            </a:pPr>
            <a:r>
              <a:rPr lang="en-US" dirty="0"/>
              <a:t>Meshing geometries</a:t>
            </a:r>
          </a:p>
        </p:txBody>
      </p:sp>
      <mc:AlternateContent xmlns:mc="http://schemas.openxmlformats.org/markup-compatibility/2006">
        <mc:Choice xmlns:pslz="http://schemas.microsoft.com/office/powerpoint/2016/slidezoom" Requires="pslz">
          <p:graphicFrame>
            <p:nvGraphicFramePr>
              <p:cNvPr id="6" name="Folienzoom 5">
                <a:extLst>
                  <a:ext uri="{FF2B5EF4-FFF2-40B4-BE49-F238E27FC236}">
                    <a16:creationId xmlns:a16="http://schemas.microsoft.com/office/drawing/2014/main" id="{2547B1D4-AA4B-48ED-B737-9A0BB6215B7B}"/>
                  </a:ext>
                </a:extLst>
              </p:cNvPr>
              <p:cNvGraphicFramePr>
                <a:graphicFrameLocks noChangeAspect="1"/>
              </p:cNvGraphicFramePr>
              <p:nvPr>
                <p:extLst>
                  <p:ext uri="{D42A27DB-BD31-4B8C-83A1-F6EECF244321}">
                    <p14:modId xmlns:p14="http://schemas.microsoft.com/office/powerpoint/2010/main" val="1465359560"/>
                  </p:ext>
                </p:extLst>
              </p:nvPr>
            </p:nvGraphicFramePr>
            <p:xfrm>
              <a:off x="675972" y="1318446"/>
              <a:ext cx="1980000" cy="1986111"/>
            </p:xfrm>
            <a:graphic>
              <a:graphicData uri="http://schemas.microsoft.com/office/powerpoint/2016/slidezoom">
                <pslz:sldZm>
                  <pslz:sldZmObj sldId="403" cId="4030401681">
                    <pslz:zmPr id="{890D0C4F-6CDC-427F-893E-2A27CBDB7515}"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111"/>
                        </a:xfrm>
                        <a:prstGeom prst="rect">
                          <a:avLst/>
                        </a:prstGeom>
                        <a:ln w="3175">
                          <a:solidFill>
                            <a:prstClr val="ltGray"/>
                          </a:solidFill>
                        </a:ln>
                      </p166:spPr>
                    </pslz:zmPr>
                  </pslz:sldZmObj>
                </pslz:sldZm>
              </a:graphicData>
            </a:graphic>
          </p:graphicFrame>
        </mc:Choice>
        <mc:Fallback>
          <p:pic>
            <p:nvPicPr>
              <p:cNvPr id="6" name="Folienzoom 5">
                <a:hlinkClick r:id="rId3" action="ppaction://hlinksldjump"/>
                <a:extLst>
                  <a:ext uri="{FF2B5EF4-FFF2-40B4-BE49-F238E27FC236}">
                    <a16:creationId xmlns:a16="http://schemas.microsoft.com/office/drawing/2014/main" id="{2547B1D4-AA4B-48ED-B737-9A0BB6215B7B}"/>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675972" y="1318446"/>
                <a:ext cx="1980000" cy="198611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Folienzoom 10">
                <a:extLst>
                  <a:ext uri="{FF2B5EF4-FFF2-40B4-BE49-F238E27FC236}">
                    <a16:creationId xmlns:a16="http://schemas.microsoft.com/office/drawing/2014/main" id="{94C47B3D-9BC8-42AB-8AF1-C88E2CAB56F7}"/>
                  </a:ext>
                </a:extLst>
              </p:cNvPr>
              <p:cNvGraphicFramePr>
                <a:graphicFrameLocks noChangeAspect="1"/>
              </p:cNvGraphicFramePr>
              <p:nvPr>
                <p:extLst>
                  <p:ext uri="{D42A27DB-BD31-4B8C-83A1-F6EECF244321}">
                    <p14:modId xmlns:p14="http://schemas.microsoft.com/office/powerpoint/2010/main" val="3582022598"/>
                  </p:ext>
                </p:extLst>
              </p:nvPr>
            </p:nvGraphicFramePr>
            <p:xfrm>
              <a:off x="6293748" y="1318465"/>
              <a:ext cx="1980000" cy="1986072"/>
            </p:xfrm>
            <a:graphic>
              <a:graphicData uri="http://schemas.microsoft.com/office/powerpoint/2016/slidezoom">
                <pslz:sldZm>
                  <pslz:sldZmObj sldId="311" cId="4107788784">
                    <pslz:zmPr id="{0E62EE83-3911-45A9-8C69-AF068731C1DF}"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072"/>
                        </a:xfrm>
                        <a:prstGeom prst="rect">
                          <a:avLst/>
                        </a:prstGeom>
                        <a:ln w="3175">
                          <a:solidFill>
                            <a:prstClr val="ltGray"/>
                          </a:solidFill>
                        </a:ln>
                      </p166:spPr>
                    </pslz:zmPr>
                  </pslz:sldZmObj>
                </pslz:sldZm>
              </a:graphicData>
            </a:graphic>
          </p:graphicFrame>
        </mc:Choice>
        <mc:Fallback>
          <p:pic>
            <p:nvPicPr>
              <p:cNvPr id="11" name="Folienzoom 10">
                <a:hlinkClick r:id="rId5" action="ppaction://hlinksldjump"/>
                <a:extLst>
                  <a:ext uri="{FF2B5EF4-FFF2-40B4-BE49-F238E27FC236}">
                    <a16:creationId xmlns:a16="http://schemas.microsoft.com/office/drawing/2014/main" id="{94C47B3D-9BC8-42AB-8AF1-C88E2CAB56F7}"/>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293748" y="1318465"/>
                <a:ext cx="1980000" cy="19860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0" name="Folienzoom 29">
                <a:extLst>
                  <a:ext uri="{FF2B5EF4-FFF2-40B4-BE49-F238E27FC236}">
                    <a16:creationId xmlns:a16="http://schemas.microsoft.com/office/drawing/2014/main" id="{A349355D-40FF-4333-8579-3DF9C84C467B}"/>
                  </a:ext>
                </a:extLst>
              </p:cNvPr>
              <p:cNvGraphicFramePr>
                <a:graphicFrameLocks noChangeAspect="1"/>
              </p:cNvGraphicFramePr>
              <p:nvPr>
                <p:extLst>
                  <p:ext uri="{D42A27DB-BD31-4B8C-83A1-F6EECF244321}">
                    <p14:modId xmlns:p14="http://schemas.microsoft.com/office/powerpoint/2010/main" val="4084881052"/>
                  </p:ext>
                </p:extLst>
              </p:nvPr>
            </p:nvGraphicFramePr>
            <p:xfrm>
              <a:off x="9100605" y="1147079"/>
              <a:ext cx="2177748" cy="2326796"/>
            </p:xfrm>
            <a:graphic>
              <a:graphicData uri="http://schemas.microsoft.com/office/powerpoint/2016/slidezoom">
                <pslz:sldZm>
                  <pslz:sldZmObj sldId="485" cId="454646404">
                    <pslz:zmPr id="{43D02098-D5BB-4CD2-B044-0B7ACCC6AF49}"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177748" cy="2326796"/>
                        </a:xfrm>
                        <a:prstGeom prst="rect">
                          <a:avLst/>
                        </a:prstGeom>
                        <a:ln w="3175">
                          <a:solidFill>
                            <a:prstClr val="ltGray"/>
                          </a:solidFill>
                        </a:ln>
                      </p166:spPr>
                    </pslz:zmPr>
                  </pslz:sldZmObj>
                </pslz:sldZm>
              </a:graphicData>
            </a:graphic>
          </p:graphicFrame>
        </mc:Choice>
        <mc:Fallback>
          <p:pic>
            <p:nvPicPr>
              <p:cNvPr id="30" name="Folienzoom 29">
                <a:hlinkClick r:id="rId7" action="ppaction://hlinksldjump"/>
                <a:extLst>
                  <a:ext uri="{FF2B5EF4-FFF2-40B4-BE49-F238E27FC236}">
                    <a16:creationId xmlns:a16="http://schemas.microsoft.com/office/drawing/2014/main" id="{A349355D-40FF-4333-8579-3DF9C84C467B}"/>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100605" y="1147079"/>
                <a:ext cx="2177748" cy="232679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1" name="Folienzoom 30">
                <a:extLst>
                  <a:ext uri="{FF2B5EF4-FFF2-40B4-BE49-F238E27FC236}">
                    <a16:creationId xmlns:a16="http://schemas.microsoft.com/office/drawing/2014/main" id="{2BB5DF5E-1A41-401C-BC72-F7A006315DB2}"/>
                  </a:ext>
                </a:extLst>
              </p:cNvPr>
              <p:cNvGraphicFramePr>
                <a:graphicFrameLocks noChangeAspect="1"/>
              </p:cNvGraphicFramePr>
              <p:nvPr/>
            </p:nvGraphicFramePr>
            <p:xfrm>
              <a:off x="3482829" y="1318446"/>
              <a:ext cx="1984062" cy="1984062"/>
            </p:xfrm>
            <a:graphic>
              <a:graphicData uri="http://schemas.microsoft.com/office/powerpoint/2016/slidezoom">
                <pslz:sldZm>
                  <pslz:sldZmObj sldId="256" cId="381336661">
                    <pslz:zmPr id="{6ABB3F17-0347-4D7B-8F84-5A81B231AE1D}"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984062" cy="1984062"/>
                        </a:xfrm>
                        <a:prstGeom prst="rect">
                          <a:avLst/>
                        </a:prstGeom>
                        <a:ln w="3175">
                          <a:solidFill>
                            <a:prstClr val="ltGray"/>
                          </a:solidFill>
                        </a:ln>
                      </p166:spPr>
                    </pslz:zmPr>
                  </pslz:sldZmObj>
                </pslz:sldZm>
              </a:graphicData>
            </a:graphic>
          </p:graphicFrame>
        </mc:Choice>
        <mc:Fallback>
          <p:pic>
            <p:nvPicPr>
              <p:cNvPr id="31" name="Folienzoom 30">
                <a:hlinkClick r:id="rId9" action="ppaction://hlinksldjump"/>
                <a:extLst>
                  <a:ext uri="{FF2B5EF4-FFF2-40B4-BE49-F238E27FC236}">
                    <a16:creationId xmlns:a16="http://schemas.microsoft.com/office/drawing/2014/main" id="{2BB5DF5E-1A41-401C-BC72-F7A006315DB2}"/>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482829" y="1318446"/>
                <a:ext cx="1984062" cy="1984062"/>
              </a:xfrm>
              <a:prstGeom prst="rect">
                <a:avLst/>
              </a:prstGeom>
              <a:ln w="3175">
                <a:solidFill>
                  <a:prstClr val="ltGray"/>
                </a:solidFill>
              </a:ln>
            </p:spPr>
          </p:pic>
        </mc:Fallback>
      </mc:AlternateContent>
    </p:spTree>
    <p:extLst>
      <p:ext uri="{BB962C8B-B14F-4D97-AF65-F5344CB8AC3E}">
        <p14:creationId xmlns:p14="http://schemas.microsoft.com/office/powerpoint/2010/main" val="1122184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02FF7433-9207-40CE-855F-FE7ACD491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000" y="938949"/>
            <a:ext cx="6636560" cy="4979722"/>
          </a:xfrm>
          <a:prstGeom prst="rect">
            <a:avLst/>
          </a:prstGeom>
        </p:spPr>
      </p:pic>
      <p:grpSp>
        <p:nvGrpSpPr>
          <p:cNvPr id="17" name="Gruppieren 16">
            <a:extLst>
              <a:ext uri="{FF2B5EF4-FFF2-40B4-BE49-F238E27FC236}">
                <a16:creationId xmlns:a16="http://schemas.microsoft.com/office/drawing/2014/main" id="{4CD600DD-7A3B-4C32-B7DF-22E6E1CF1A6B}"/>
              </a:ext>
            </a:extLst>
          </p:cNvPr>
          <p:cNvGrpSpPr/>
          <p:nvPr/>
        </p:nvGrpSpPr>
        <p:grpSpPr>
          <a:xfrm>
            <a:off x="384000" y="938949"/>
            <a:ext cx="6636560" cy="4983554"/>
            <a:chOff x="-746927" y="1002888"/>
            <a:chExt cx="6636560" cy="4983554"/>
          </a:xfrm>
        </p:grpSpPr>
        <p:pic>
          <p:nvPicPr>
            <p:cNvPr id="16" name="Grafik 15">
              <a:extLst>
                <a:ext uri="{FF2B5EF4-FFF2-40B4-BE49-F238E27FC236}">
                  <a16:creationId xmlns:a16="http://schemas.microsoft.com/office/drawing/2014/main" id="{ACD20A25-46EB-4A6F-A2E1-CBD607E2D1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927" y="1002888"/>
              <a:ext cx="6636560" cy="4983554"/>
            </a:xfrm>
            <a:prstGeom prst="rect">
              <a:avLst/>
            </a:prstGeom>
          </p:spPr>
        </p:pic>
        <p:sp>
          <p:nvSpPr>
            <p:cNvPr id="14" name="Textfeld 13">
              <a:extLst>
                <a:ext uri="{FF2B5EF4-FFF2-40B4-BE49-F238E27FC236}">
                  <a16:creationId xmlns:a16="http://schemas.microsoft.com/office/drawing/2014/main" id="{726F27FE-1339-468B-91F3-C06D8149189C}"/>
                </a:ext>
              </a:extLst>
            </p:cNvPr>
            <p:cNvSpPr txBox="1"/>
            <p:nvPr/>
          </p:nvSpPr>
          <p:spPr>
            <a:xfrm>
              <a:off x="-581514" y="1104341"/>
              <a:ext cx="1984288" cy="646331"/>
            </a:xfrm>
            <a:prstGeom prst="rect">
              <a:avLst/>
            </a:prstGeom>
            <a:solidFill>
              <a:schemeClr val="bg1"/>
            </a:solidFill>
          </p:spPr>
          <p:txBody>
            <a:bodyPr wrap="square" rtlCol="0">
              <a:spAutoFit/>
            </a:bodyPr>
            <a:lstStyle/>
            <a:p>
              <a:r>
                <a:rPr lang="de-DE" dirty="0"/>
                <a:t>Ferrit 79%</a:t>
              </a:r>
            </a:p>
            <a:p>
              <a:r>
                <a:rPr lang="de-DE" dirty="0"/>
                <a:t>Martensit 21%</a:t>
              </a:r>
            </a:p>
          </p:txBody>
        </p:sp>
      </p:grpSp>
      <p:sp>
        <p:nvSpPr>
          <p:cNvPr id="2" name="Titel 1">
            <a:extLst>
              <a:ext uri="{FF2B5EF4-FFF2-40B4-BE49-F238E27FC236}">
                <a16:creationId xmlns:a16="http://schemas.microsoft.com/office/drawing/2014/main" id="{E156760D-D7F4-447C-A480-53A7A668AB96}"/>
              </a:ext>
            </a:extLst>
          </p:cNvPr>
          <p:cNvSpPr>
            <a:spLocks noGrp="1"/>
          </p:cNvSpPr>
          <p:nvPr>
            <p:ph type="title"/>
          </p:nvPr>
        </p:nvSpPr>
        <p:spPr/>
        <p:txBody>
          <a:bodyPr/>
          <a:lstStyle/>
          <a:p>
            <a:r>
              <a:rPr lang="en-US" dirty="0"/>
              <a:t>Microstructure Measurement</a:t>
            </a:r>
          </a:p>
        </p:txBody>
      </p:sp>
      <p:pic>
        <p:nvPicPr>
          <p:cNvPr id="6" name="Grafik 5">
            <a:extLst>
              <a:ext uri="{FF2B5EF4-FFF2-40B4-BE49-F238E27FC236}">
                <a16:creationId xmlns:a16="http://schemas.microsoft.com/office/drawing/2014/main" id="{D90DECEB-F5B8-4045-8B22-BF9C99D17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209" y="935117"/>
            <a:ext cx="4164030" cy="3502871"/>
          </a:xfrm>
          <a:prstGeom prst="rect">
            <a:avLst/>
          </a:prstGeom>
        </p:spPr>
      </p:pic>
      <p:pic>
        <p:nvPicPr>
          <p:cNvPr id="4" name="Grafik 3">
            <a:extLst>
              <a:ext uri="{FF2B5EF4-FFF2-40B4-BE49-F238E27FC236}">
                <a16:creationId xmlns:a16="http://schemas.microsoft.com/office/drawing/2014/main" id="{9DB0C840-B899-47EB-A8B4-D15C569EC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7929" y="1686733"/>
            <a:ext cx="4825188" cy="3483799"/>
          </a:xfrm>
          <a:prstGeom prst="rect">
            <a:avLst/>
          </a:prstGeom>
        </p:spPr>
      </p:pic>
      <p:pic>
        <p:nvPicPr>
          <p:cNvPr id="8" name="Grafik 7">
            <a:extLst>
              <a:ext uri="{FF2B5EF4-FFF2-40B4-BE49-F238E27FC236}">
                <a16:creationId xmlns:a16="http://schemas.microsoft.com/office/drawing/2014/main" id="{384C0FB2-9397-413E-8CD3-9B28536498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2290" y="2360386"/>
            <a:ext cx="4475537" cy="3610945"/>
          </a:xfrm>
          <a:prstGeom prst="rect">
            <a:avLst/>
          </a:prstGeom>
        </p:spPr>
      </p:pic>
    </p:spTree>
    <p:extLst>
      <p:ext uri="{BB962C8B-B14F-4D97-AF65-F5344CB8AC3E}">
        <p14:creationId xmlns:p14="http://schemas.microsoft.com/office/powerpoint/2010/main" val="40304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ACBE80-2AC7-4873-BAD2-6E2E1A243764}"/>
              </a:ext>
            </a:extLst>
          </p:cNvPr>
          <p:cNvSpPr>
            <a:spLocks noGrp="1"/>
          </p:cNvSpPr>
          <p:nvPr>
            <p:ph type="title"/>
          </p:nvPr>
        </p:nvSpPr>
        <p:spPr/>
        <p:txBody>
          <a:bodyPr/>
          <a:lstStyle/>
          <a:p>
            <a:r>
              <a:rPr lang="en-US" dirty="0" err="1"/>
              <a:t>DRAGen</a:t>
            </a:r>
            <a:r>
              <a:rPr lang="en-US" dirty="0"/>
              <a:t> – The Main Idea </a:t>
            </a:r>
          </a:p>
        </p:txBody>
      </p:sp>
      <p:sp>
        <p:nvSpPr>
          <p:cNvPr id="15" name="Pfeil: nach oben gekrümmt 14">
            <a:extLst>
              <a:ext uri="{FF2B5EF4-FFF2-40B4-BE49-F238E27FC236}">
                <a16:creationId xmlns:a16="http://schemas.microsoft.com/office/drawing/2014/main" id="{F09FE8E4-DC62-4F5E-A783-9BD7A97AC2E5}"/>
              </a:ext>
            </a:extLst>
          </p:cNvPr>
          <p:cNvSpPr/>
          <p:nvPr/>
        </p:nvSpPr>
        <p:spPr>
          <a:xfrm>
            <a:off x="1886350"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Pfeil: nach oben gekrümmt 15">
            <a:extLst>
              <a:ext uri="{FF2B5EF4-FFF2-40B4-BE49-F238E27FC236}">
                <a16:creationId xmlns:a16="http://schemas.microsoft.com/office/drawing/2014/main" id="{003BB52E-2135-4A13-A035-DF0515347BB5}"/>
              </a:ext>
            </a:extLst>
          </p:cNvPr>
          <p:cNvSpPr/>
          <p:nvPr/>
        </p:nvSpPr>
        <p:spPr>
          <a:xfrm>
            <a:off x="4669488"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Pfeil: nach oben gekrümmt 16">
            <a:extLst>
              <a:ext uri="{FF2B5EF4-FFF2-40B4-BE49-F238E27FC236}">
                <a16:creationId xmlns:a16="http://schemas.microsoft.com/office/drawing/2014/main" id="{F5BE869A-46D5-4CB5-BEF3-C6436DBF83B4}"/>
              </a:ext>
            </a:extLst>
          </p:cNvPr>
          <p:cNvSpPr/>
          <p:nvPr/>
        </p:nvSpPr>
        <p:spPr>
          <a:xfrm>
            <a:off x="7790403" y="3647804"/>
            <a:ext cx="2084576" cy="662020"/>
          </a:xfrm>
          <a:prstGeom prst="curvedUpArrow">
            <a:avLst>
              <a:gd name="adj1" fmla="val 34508"/>
              <a:gd name="adj2" fmla="val 61683"/>
              <a:gd name="adj3" fmla="val 25000"/>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 name="Textplatzhalter 2">
            <a:extLst>
              <a:ext uri="{FF2B5EF4-FFF2-40B4-BE49-F238E27FC236}">
                <a16:creationId xmlns:a16="http://schemas.microsoft.com/office/drawing/2014/main" id="{19C1A8D3-9580-43DC-B326-7E22CACAEB9C}"/>
              </a:ext>
            </a:extLst>
          </p:cNvPr>
          <p:cNvSpPr>
            <a:spLocks noGrp="1"/>
          </p:cNvSpPr>
          <p:nvPr>
            <p:ph type="body" sz="quarter" idx="12"/>
          </p:nvPr>
        </p:nvSpPr>
        <p:spPr>
          <a:xfrm>
            <a:off x="403306" y="4655119"/>
            <a:ext cx="2525332" cy="767329"/>
          </a:xfrm>
        </p:spPr>
        <p:txBody>
          <a:bodyPr/>
          <a:lstStyle/>
          <a:p>
            <a:pPr marL="285750" indent="-285750">
              <a:buFont typeface="Arial" panose="020B0604020202020204" pitchFamily="34" charset="0"/>
              <a:buChar char="•"/>
            </a:pPr>
            <a:r>
              <a:rPr lang="en-US" dirty="0"/>
              <a:t>Microstructure analysis</a:t>
            </a:r>
          </a:p>
          <a:p>
            <a:pPr marL="609750" lvl="1" indent="-285750">
              <a:buFont typeface="Arial" panose="020B0604020202020204" pitchFamily="34" charset="0"/>
              <a:buChar char="•"/>
            </a:pPr>
            <a:r>
              <a:rPr lang="de-DE" dirty="0"/>
              <a:t>LOM</a:t>
            </a:r>
          </a:p>
          <a:p>
            <a:pPr marL="609750" lvl="1" indent="-285750">
              <a:buFont typeface="Arial" panose="020B0604020202020204" pitchFamily="34" charset="0"/>
              <a:buChar char="•"/>
            </a:pPr>
            <a:r>
              <a:rPr lang="de-DE" dirty="0"/>
              <a:t>SEM</a:t>
            </a:r>
          </a:p>
        </p:txBody>
      </p:sp>
      <p:sp>
        <p:nvSpPr>
          <p:cNvPr id="21" name="Textplatzhalter 2">
            <a:extLst>
              <a:ext uri="{FF2B5EF4-FFF2-40B4-BE49-F238E27FC236}">
                <a16:creationId xmlns:a16="http://schemas.microsoft.com/office/drawing/2014/main" id="{327FCFB3-42B6-49EF-8128-C5B2D284EB28}"/>
              </a:ext>
            </a:extLst>
          </p:cNvPr>
          <p:cNvSpPr txBox="1">
            <a:spLocks/>
          </p:cNvSpPr>
          <p:nvPr/>
        </p:nvSpPr>
        <p:spPr>
          <a:xfrm>
            <a:off x="3463786" y="4655120"/>
            <a:ext cx="175536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Statistical analysis</a:t>
            </a:r>
          </a:p>
          <a:p>
            <a:pPr marL="609750" lvl="1" indent="-285750">
              <a:buFont typeface="Arial" panose="020B0604020202020204" pitchFamily="34" charset="0"/>
              <a:buChar char="•"/>
            </a:pPr>
            <a:r>
              <a:rPr lang="en-US" dirty="0"/>
              <a:t>Grain size</a:t>
            </a:r>
          </a:p>
          <a:p>
            <a:pPr marL="609750" lvl="1" indent="-285750">
              <a:buFont typeface="Arial" panose="020B0604020202020204" pitchFamily="34" charset="0"/>
              <a:buChar char="•"/>
            </a:pPr>
            <a:r>
              <a:rPr lang="en-US" dirty="0"/>
              <a:t>Aspect ratio</a:t>
            </a:r>
          </a:p>
          <a:p>
            <a:pPr marL="609750" lvl="1" indent="-285750">
              <a:buFont typeface="Arial" panose="020B0604020202020204" pitchFamily="34" charset="0"/>
              <a:buChar char="•"/>
            </a:pPr>
            <a:r>
              <a:rPr lang="en-US" dirty="0"/>
              <a:t>Slope</a:t>
            </a:r>
          </a:p>
        </p:txBody>
      </p:sp>
      <p:sp>
        <p:nvSpPr>
          <p:cNvPr id="22" name="Textplatzhalter 2">
            <a:extLst>
              <a:ext uri="{FF2B5EF4-FFF2-40B4-BE49-F238E27FC236}">
                <a16:creationId xmlns:a16="http://schemas.microsoft.com/office/drawing/2014/main" id="{39C1F386-DD38-47CC-B06F-C7FC98D98495}"/>
              </a:ext>
            </a:extLst>
          </p:cNvPr>
          <p:cNvSpPr txBox="1">
            <a:spLocks/>
          </p:cNvSpPr>
          <p:nvPr/>
        </p:nvSpPr>
        <p:spPr>
          <a:xfrm>
            <a:off x="5949165" y="4655119"/>
            <a:ext cx="2643807"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Grain packing &amp; volume filling</a:t>
            </a:r>
          </a:p>
          <a:p>
            <a:pPr marL="609750" lvl="1" indent="-285750">
              <a:buFont typeface="Arial" panose="020B0604020202020204" pitchFamily="34" charset="0"/>
              <a:buChar char="•"/>
            </a:pPr>
            <a:r>
              <a:rPr lang="en-US" dirty="0"/>
              <a:t>Packing-Algorithm e.g. RSA </a:t>
            </a:r>
          </a:p>
          <a:p>
            <a:pPr marL="609750" lvl="1" indent="-285750">
              <a:buFont typeface="Arial" panose="020B0604020202020204" pitchFamily="34" charset="0"/>
              <a:buChar char="•"/>
            </a:pPr>
            <a:r>
              <a:rPr lang="en-US" dirty="0"/>
              <a:t>Tessellation e.g. Voronoi</a:t>
            </a:r>
          </a:p>
        </p:txBody>
      </p:sp>
      <p:sp>
        <p:nvSpPr>
          <p:cNvPr id="28" name="Textplatzhalter 2">
            <a:extLst>
              <a:ext uri="{FF2B5EF4-FFF2-40B4-BE49-F238E27FC236}">
                <a16:creationId xmlns:a16="http://schemas.microsoft.com/office/drawing/2014/main" id="{735ED476-6619-4727-9AAC-033F3877F6F4}"/>
              </a:ext>
            </a:extLst>
          </p:cNvPr>
          <p:cNvSpPr txBox="1">
            <a:spLocks/>
          </p:cNvSpPr>
          <p:nvPr/>
        </p:nvSpPr>
        <p:spPr>
          <a:xfrm>
            <a:off x="9176512" y="4655121"/>
            <a:ext cx="2248951" cy="767329"/>
          </a:xfrm>
          <a:prstGeom prst="rect">
            <a:avLst/>
          </a:prstGeom>
        </p:spPr>
        <p:txBody>
          <a:bodyPr lIns="0" tIns="0" rIns="0" bIns="0"/>
          <a:lstStyle>
            <a:lvl1pPr marL="0" indent="0" algn="l" defTabSz="162000" rtl="0" eaLnBrk="1" fontAlgn="base" hangingPunct="1">
              <a:lnSpc>
                <a:spcPct val="100000"/>
              </a:lnSpc>
              <a:spcBef>
                <a:spcPts val="0"/>
              </a:spcBef>
              <a:spcAft>
                <a:spcPct val="0"/>
              </a:spcAft>
              <a:buClr>
                <a:schemeClr val="tx2"/>
              </a:buClr>
              <a:buFontTx/>
              <a:buNone/>
              <a:tabLst>
                <a:tab pos="162000" algn="l"/>
              </a:tabLst>
              <a:defRPr sz="1350" kern="1200">
                <a:solidFill>
                  <a:schemeClr val="tx1"/>
                </a:solidFill>
                <a:latin typeface="Arial" panose="020B0604020202020204" pitchFamily="34" charset="0"/>
                <a:ea typeface="+mn-ea"/>
                <a:cs typeface="Arial" panose="020B0604020202020204" pitchFamily="34" charset="0"/>
              </a:defRPr>
            </a:lvl1pPr>
            <a:lvl2pPr marL="324000" indent="-161925" algn="l" rtl="0" eaLnBrk="1" fontAlgn="base" hangingPunct="1">
              <a:lnSpc>
                <a:spcPct val="100000"/>
              </a:lnSpc>
              <a:spcBef>
                <a:spcPts val="0"/>
              </a:spcBef>
              <a:spcAft>
                <a:spcPct val="0"/>
              </a:spcAft>
              <a:buClr>
                <a:schemeClr val="tx2"/>
              </a:buClr>
              <a:buFont typeface="Symbol" panose="05050102010706020507" pitchFamily="18" charset="2"/>
              <a:buChar char="-"/>
              <a:tabLst>
                <a:tab pos="324000" algn="l"/>
              </a:tabLst>
              <a:defRPr sz="1200" kern="1200">
                <a:solidFill>
                  <a:schemeClr val="tx1"/>
                </a:solidFill>
                <a:latin typeface="Arial" panose="020B0604020202020204" pitchFamily="34" charset="0"/>
                <a:ea typeface="+mn-ea"/>
                <a:cs typeface="Arial" panose="020B0604020202020204" pitchFamily="34" charset="0"/>
              </a:defRPr>
            </a:lvl2pPr>
            <a:lvl3pPr marL="486000" indent="-161925" algn="l" defTabSz="162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486000" algn="l"/>
              </a:tabLst>
              <a:defRPr sz="1200" kern="1200">
                <a:solidFill>
                  <a:schemeClr val="tx1"/>
                </a:solidFill>
                <a:latin typeface="Arial" panose="020B0604020202020204" pitchFamily="34" charset="0"/>
                <a:ea typeface="+mn-ea"/>
                <a:cs typeface="Arial" panose="020B0604020202020204" pitchFamily="34" charset="0"/>
              </a:defRPr>
            </a:lvl3pPr>
            <a:lvl4pPr marL="648000" indent="-162000" algn="l" defTabSz="162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648000" algn="l"/>
              </a:tabLst>
              <a:defRPr sz="1200" kern="1200">
                <a:solidFill>
                  <a:schemeClr val="tx1"/>
                </a:solidFill>
                <a:latin typeface="Arial" panose="020B0604020202020204" pitchFamily="34" charset="0"/>
                <a:ea typeface="+mn-ea"/>
                <a:cs typeface="Arial" panose="020B0604020202020204" pitchFamily="34" charset="0"/>
              </a:defRPr>
            </a:lvl4pPr>
            <a:lvl5pPr marL="648000" indent="-162000" algn="l" rtl="0" eaLnBrk="1" fontAlgn="base" hangingPunct="1">
              <a:lnSpc>
                <a:spcPct val="90000"/>
              </a:lnSpc>
              <a:spcBef>
                <a:spcPts val="0"/>
              </a:spcBef>
              <a:spcAft>
                <a:spcPct val="0"/>
              </a:spcAft>
              <a:buClr>
                <a:schemeClr val="tx2"/>
              </a:buClr>
              <a:buFont typeface="Arial" panose="020B0604020202020204" pitchFamily="34" charset="0"/>
              <a:buChar char="-"/>
              <a:tabLst>
                <a:tab pos="671513" algn="l"/>
              </a:tabLst>
              <a:defRPr sz="12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Building the FE model</a:t>
            </a:r>
          </a:p>
          <a:p>
            <a:pPr marL="609750" lvl="1" indent="-285750">
              <a:buFont typeface="Arial" panose="020B0604020202020204" pitchFamily="34" charset="0"/>
              <a:buChar char="•"/>
            </a:pPr>
            <a:r>
              <a:rPr lang="en-US" dirty="0"/>
              <a:t>Generating geometries </a:t>
            </a:r>
          </a:p>
          <a:p>
            <a:pPr marL="609750" lvl="1" indent="-285750">
              <a:buFont typeface="Arial" panose="020B0604020202020204" pitchFamily="34" charset="0"/>
              <a:buChar char="•"/>
            </a:pPr>
            <a:r>
              <a:rPr lang="en-US" dirty="0"/>
              <a:t>Meshing geometries</a:t>
            </a:r>
          </a:p>
        </p:txBody>
      </p:sp>
      <mc:AlternateContent xmlns:mc="http://schemas.openxmlformats.org/markup-compatibility/2006">
        <mc:Choice xmlns:pslz="http://schemas.microsoft.com/office/powerpoint/2016/slidezoom" Requires="pslz">
          <p:graphicFrame>
            <p:nvGraphicFramePr>
              <p:cNvPr id="6" name="Folienzoom 5">
                <a:extLst>
                  <a:ext uri="{FF2B5EF4-FFF2-40B4-BE49-F238E27FC236}">
                    <a16:creationId xmlns:a16="http://schemas.microsoft.com/office/drawing/2014/main" id="{2547B1D4-AA4B-48ED-B737-9A0BB6215B7B}"/>
                  </a:ext>
                </a:extLst>
              </p:cNvPr>
              <p:cNvGraphicFramePr>
                <a:graphicFrameLocks noChangeAspect="1"/>
              </p:cNvGraphicFramePr>
              <p:nvPr/>
            </p:nvGraphicFramePr>
            <p:xfrm>
              <a:off x="675972" y="1318446"/>
              <a:ext cx="1980000" cy="1986111"/>
            </p:xfrm>
            <a:graphic>
              <a:graphicData uri="http://schemas.microsoft.com/office/powerpoint/2016/slidezoom">
                <pslz:sldZm>
                  <pslz:sldZmObj sldId="403" cId="4030401681">
                    <pslz:zmPr id="{890D0C4F-6CDC-427F-893E-2A27CBDB7515}"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111"/>
                        </a:xfrm>
                        <a:prstGeom prst="rect">
                          <a:avLst/>
                        </a:prstGeom>
                        <a:ln w="3175">
                          <a:solidFill>
                            <a:prstClr val="ltGray"/>
                          </a:solidFill>
                        </a:ln>
                      </p166:spPr>
                    </pslz:zmPr>
                  </pslz:sldZmObj>
                </pslz:sldZm>
              </a:graphicData>
            </a:graphic>
          </p:graphicFrame>
        </mc:Choice>
        <mc:Fallback>
          <p:pic>
            <p:nvPicPr>
              <p:cNvPr id="6" name="Folienzoom 5">
                <a:hlinkClick r:id="rId3" action="ppaction://hlinksldjump"/>
                <a:extLst>
                  <a:ext uri="{FF2B5EF4-FFF2-40B4-BE49-F238E27FC236}">
                    <a16:creationId xmlns:a16="http://schemas.microsoft.com/office/drawing/2014/main" id="{2547B1D4-AA4B-48ED-B737-9A0BB6215B7B}"/>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675972" y="1318446"/>
                <a:ext cx="1980000" cy="198611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Folienzoom 10">
                <a:extLst>
                  <a:ext uri="{FF2B5EF4-FFF2-40B4-BE49-F238E27FC236}">
                    <a16:creationId xmlns:a16="http://schemas.microsoft.com/office/drawing/2014/main" id="{94C47B3D-9BC8-42AB-8AF1-C88E2CAB56F7}"/>
                  </a:ext>
                </a:extLst>
              </p:cNvPr>
              <p:cNvGraphicFramePr>
                <a:graphicFrameLocks noChangeAspect="1"/>
              </p:cNvGraphicFramePr>
              <p:nvPr/>
            </p:nvGraphicFramePr>
            <p:xfrm>
              <a:off x="6293748" y="1318465"/>
              <a:ext cx="1980000" cy="1986072"/>
            </p:xfrm>
            <a:graphic>
              <a:graphicData uri="http://schemas.microsoft.com/office/powerpoint/2016/slidezoom">
                <pslz:sldZm>
                  <pslz:sldZmObj sldId="311" cId="4107788784">
                    <pslz:zmPr id="{0E62EE83-3911-45A9-8C69-AF068731C1DF}"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980000" cy="1986072"/>
                        </a:xfrm>
                        <a:prstGeom prst="rect">
                          <a:avLst/>
                        </a:prstGeom>
                        <a:ln w="3175">
                          <a:solidFill>
                            <a:prstClr val="ltGray"/>
                          </a:solidFill>
                        </a:ln>
                      </p166:spPr>
                    </pslz:zmPr>
                  </pslz:sldZmObj>
                </pslz:sldZm>
              </a:graphicData>
            </a:graphic>
          </p:graphicFrame>
        </mc:Choice>
        <mc:Fallback>
          <p:pic>
            <p:nvPicPr>
              <p:cNvPr id="11" name="Folienzoom 10">
                <a:hlinkClick r:id="rId5" action="ppaction://hlinksldjump"/>
                <a:extLst>
                  <a:ext uri="{FF2B5EF4-FFF2-40B4-BE49-F238E27FC236}">
                    <a16:creationId xmlns:a16="http://schemas.microsoft.com/office/drawing/2014/main" id="{94C47B3D-9BC8-42AB-8AF1-C88E2CAB56F7}"/>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293748" y="1318465"/>
                <a:ext cx="1980000" cy="19860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4" name="Folienzoom 3">
                <a:extLst>
                  <a:ext uri="{FF2B5EF4-FFF2-40B4-BE49-F238E27FC236}">
                    <a16:creationId xmlns:a16="http://schemas.microsoft.com/office/drawing/2014/main" id="{191D0949-BCAC-463A-A0C7-6908F22B9D38}"/>
                  </a:ext>
                </a:extLst>
              </p:cNvPr>
              <p:cNvGraphicFramePr>
                <a:graphicFrameLocks noChangeAspect="1"/>
              </p:cNvGraphicFramePr>
              <p:nvPr>
                <p:extLst>
                  <p:ext uri="{D42A27DB-BD31-4B8C-83A1-F6EECF244321}">
                    <p14:modId xmlns:p14="http://schemas.microsoft.com/office/powerpoint/2010/main" val="3889206524"/>
                  </p:ext>
                </p:extLst>
              </p:nvPr>
            </p:nvGraphicFramePr>
            <p:xfrm>
              <a:off x="3482829" y="1318446"/>
              <a:ext cx="1984062" cy="1984062"/>
            </p:xfrm>
            <a:graphic>
              <a:graphicData uri="http://schemas.microsoft.com/office/powerpoint/2016/slidezoom">
                <pslz:sldZm>
                  <pslz:sldZmObj sldId="256" cId="381336661">
                    <pslz:zmPr id="{6ABB3F17-0347-4D7B-8F84-5A81B231AE1D}"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984062" cy="1984062"/>
                        </a:xfrm>
                        <a:prstGeom prst="rect">
                          <a:avLst/>
                        </a:prstGeom>
                        <a:ln w="3175">
                          <a:solidFill>
                            <a:prstClr val="ltGray"/>
                          </a:solidFill>
                        </a:ln>
                      </p166:spPr>
                    </pslz:zmPr>
                  </pslz:sldZmObj>
                </pslz:sldZm>
              </a:graphicData>
            </a:graphic>
          </p:graphicFrame>
        </mc:Choice>
        <mc:Fallback>
          <p:pic>
            <p:nvPicPr>
              <p:cNvPr id="4" name="Folienzoom 3">
                <a:hlinkClick r:id="rId7" action="ppaction://hlinksldjump"/>
                <a:extLst>
                  <a:ext uri="{FF2B5EF4-FFF2-40B4-BE49-F238E27FC236}">
                    <a16:creationId xmlns:a16="http://schemas.microsoft.com/office/drawing/2014/main" id="{191D0949-BCAC-463A-A0C7-6908F22B9D38}"/>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482829" y="1318446"/>
                <a:ext cx="1984062" cy="198406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9" name="Folienzoom 18">
                <a:extLst>
                  <a:ext uri="{FF2B5EF4-FFF2-40B4-BE49-F238E27FC236}">
                    <a16:creationId xmlns:a16="http://schemas.microsoft.com/office/drawing/2014/main" id="{EB9B637E-A67E-4768-8A06-E4417BA38BEA}"/>
                  </a:ext>
                </a:extLst>
              </p:cNvPr>
              <p:cNvGraphicFramePr>
                <a:graphicFrameLocks noChangeAspect="1"/>
              </p:cNvGraphicFramePr>
              <p:nvPr>
                <p:extLst>
                  <p:ext uri="{D42A27DB-BD31-4B8C-83A1-F6EECF244321}">
                    <p14:modId xmlns:p14="http://schemas.microsoft.com/office/powerpoint/2010/main" val="4084881052"/>
                  </p:ext>
                </p:extLst>
              </p:nvPr>
            </p:nvGraphicFramePr>
            <p:xfrm>
              <a:off x="9100605" y="1147079"/>
              <a:ext cx="2177748" cy="2326796"/>
            </p:xfrm>
            <a:graphic>
              <a:graphicData uri="http://schemas.microsoft.com/office/powerpoint/2016/slidezoom">
                <pslz:sldZm>
                  <pslz:sldZmObj sldId="485" cId="454646404">
                    <pslz:zmPr id="{43D02098-D5BB-4CD2-B044-0B7ACCC6AF49}"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177748" cy="2326796"/>
                        </a:xfrm>
                        <a:prstGeom prst="rect">
                          <a:avLst/>
                        </a:prstGeom>
                        <a:ln w="3175">
                          <a:solidFill>
                            <a:prstClr val="ltGray"/>
                          </a:solidFill>
                        </a:ln>
                      </p166:spPr>
                    </pslz:zmPr>
                  </pslz:sldZmObj>
                </pslz:sldZm>
              </a:graphicData>
            </a:graphic>
          </p:graphicFrame>
        </mc:Choice>
        <mc:Fallback>
          <p:pic>
            <p:nvPicPr>
              <p:cNvPr id="19" name="Folienzoom 18">
                <a:hlinkClick r:id="rId9" action="ppaction://hlinksldjump"/>
                <a:extLst>
                  <a:ext uri="{FF2B5EF4-FFF2-40B4-BE49-F238E27FC236}">
                    <a16:creationId xmlns:a16="http://schemas.microsoft.com/office/drawing/2014/main" id="{EB9B637E-A67E-4768-8A06-E4417BA38BE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9100605" y="1147079"/>
                <a:ext cx="2177748" cy="2326796"/>
              </a:xfrm>
              <a:prstGeom prst="rect">
                <a:avLst/>
              </a:prstGeom>
              <a:ln w="3175">
                <a:solidFill>
                  <a:prstClr val="ltGray"/>
                </a:solidFill>
              </a:ln>
            </p:spPr>
          </p:pic>
        </mc:Fallback>
      </mc:AlternateContent>
    </p:spTree>
    <p:extLst>
      <p:ext uri="{BB962C8B-B14F-4D97-AF65-F5344CB8AC3E}">
        <p14:creationId xmlns:p14="http://schemas.microsoft.com/office/powerpoint/2010/main" val="61128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2FFD51C-C142-41C3-B3DB-219CA3A1AADC}"/>
              </a:ext>
            </a:extLst>
          </p:cNvPr>
          <p:cNvSpPr>
            <a:spLocks noGrp="1"/>
          </p:cNvSpPr>
          <p:nvPr>
            <p:ph type="title"/>
          </p:nvPr>
        </p:nvSpPr>
        <p:spPr/>
        <p:txBody>
          <a:bodyPr/>
          <a:lstStyle/>
          <a:p>
            <a:r>
              <a:rPr lang="en-US" dirty="0"/>
              <a:t>Input Data – Using a csv-File</a:t>
            </a:r>
          </a:p>
        </p:txBody>
      </p:sp>
      <p:sp>
        <p:nvSpPr>
          <p:cNvPr id="4" name="Textplatzhalter 3">
            <a:extLst>
              <a:ext uri="{FF2B5EF4-FFF2-40B4-BE49-F238E27FC236}">
                <a16:creationId xmlns:a16="http://schemas.microsoft.com/office/drawing/2014/main" id="{5AF5C997-6150-41B6-BB59-184F32B15678}"/>
              </a:ext>
            </a:extLst>
          </p:cNvPr>
          <p:cNvSpPr>
            <a:spLocks noGrp="1"/>
          </p:cNvSpPr>
          <p:nvPr>
            <p:ph type="body" sz="quarter" idx="13"/>
          </p:nvPr>
        </p:nvSpPr>
        <p:spPr>
          <a:xfrm>
            <a:off x="383118" y="1671544"/>
            <a:ext cx="11425767" cy="4359653"/>
          </a:xfrm>
        </p:spPr>
        <p:txBody>
          <a:bodyPr/>
          <a:lstStyle/>
          <a:p>
            <a:pPr>
              <a:lnSpc>
                <a:spcPct val="150000"/>
              </a:lnSpc>
            </a:pPr>
            <a:r>
              <a:rPr lang="en-US" sz="1600" dirty="0"/>
              <a:t>from analysis of EBSD pictures via MATLAB toolbox MTEX,</a:t>
            </a:r>
          </a:p>
          <a:p>
            <a:pPr marL="0" indent="0">
              <a:lnSpc>
                <a:spcPct val="150000"/>
              </a:lnSpc>
              <a:buNone/>
            </a:pPr>
            <a:r>
              <a:rPr lang="en-US" sz="1600" dirty="0"/>
              <a:t>	command </a:t>
            </a:r>
            <a:r>
              <a:rPr lang="en-US" sz="1600" u="sng" dirty="0" err="1"/>
              <a:t>grains.fitEllipse</a:t>
            </a:r>
            <a:endParaRPr lang="en-US" sz="1600" u="sng" dirty="0"/>
          </a:p>
          <a:p>
            <a:pPr marL="0" indent="0">
              <a:lnSpc>
                <a:spcPct val="150000"/>
              </a:lnSpc>
              <a:buNone/>
            </a:pPr>
            <a:endParaRPr lang="de-DE" sz="1600" dirty="0"/>
          </a:p>
          <a:p>
            <a:pPr marL="0" indent="0">
              <a:lnSpc>
                <a:spcPct val="150000"/>
              </a:lnSpc>
              <a:buNone/>
            </a:pPr>
            <a:endParaRPr lang="de-DE" sz="1600" dirty="0"/>
          </a:p>
          <a:p>
            <a:pPr>
              <a:lnSpc>
                <a:spcPct val="150000"/>
              </a:lnSpc>
            </a:pPr>
            <a:r>
              <a:rPr lang="de-DE" sz="1600" dirty="0"/>
              <a:t>.</a:t>
            </a:r>
            <a:r>
              <a:rPr lang="de-DE" sz="1600" dirty="0" err="1"/>
              <a:t>csv</a:t>
            </a:r>
            <a:r>
              <a:rPr lang="de-DE" sz="1600" dirty="0"/>
              <a:t> </a:t>
            </a:r>
            <a:r>
              <a:rPr lang="de-DE" sz="1600" dirty="0" err="1"/>
              <a:t>files</a:t>
            </a:r>
            <a:r>
              <a:rPr lang="de-DE" sz="1600" dirty="0"/>
              <a:t> </a:t>
            </a:r>
            <a:r>
              <a:rPr lang="de-DE" sz="1600" dirty="0" err="1"/>
              <a:t>as</a:t>
            </a:r>
            <a:r>
              <a:rPr lang="de-DE" sz="1600" dirty="0"/>
              <a:t> </a:t>
            </a:r>
            <a:r>
              <a:rPr lang="de-DE" sz="1600" dirty="0" err="1"/>
              <a:t>input</a:t>
            </a:r>
            <a:r>
              <a:rPr lang="de-DE" sz="1600" dirty="0"/>
              <a:t>:</a:t>
            </a:r>
          </a:p>
          <a:p>
            <a:pPr>
              <a:lnSpc>
                <a:spcPct val="150000"/>
              </a:lnSpc>
            </a:pPr>
            <a:endParaRPr lang="de-DE" sz="1600" dirty="0"/>
          </a:p>
          <a:p>
            <a:pPr>
              <a:lnSpc>
                <a:spcPct val="150000"/>
              </a:lnSpc>
            </a:pPr>
            <a:endParaRPr lang="de-DE" sz="1600" dirty="0"/>
          </a:p>
          <a:p>
            <a:pPr>
              <a:lnSpc>
                <a:spcPct val="150000"/>
              </a:lnSpc>
            </a:pPr>
            <a:endParaRPr lang="de-DE" sz="1600" dirty="0"/>
          </a:p>
          <a:p>
            <a:pPr>
              <a:lnSpc>
                <a:spcPct val="150000"/>
              </a:lnSpc>
            </a:pPr>
            <a:endParaRPr lang="de-DE" sz="1600" dirty="0"/>
          </a:p>
          <a:p>
            <a:pPr marL="0" indent="0">
              <a:lnSpc>
                <a:spcPct val="150000"/>
              </a:lnSpc>
              <a:buNone/>
            </a:pPr>
            <a:endParaRPr lang="de-DE" sz="1600" dirty="0"/>
          </a:p>
          <a:p>
            <a:pPr>
              <a:lnSpc>
                <a:spcPct val="150000"/>
              </a:lnSpc>
            </a:pPr>
            <a:r>
              <a:rPr lang="de-DE" sz="1600" i="1" dirty="0"/>
              <a:t>a</a:t>
            </a:r>
            <a:r>
              <a:rPr lang="de-DE" sz="1600" dirty="0"/>
              <a:t> in </a:t>
            </a:r>
            <a:r>
              <a:rPr lang="de-DE" sz="1600" dirty="0" err="1"/>
              <a:t>rolling</a:t>
            </a:r>
            <a:r>
              <a:rPr lang="de-DE" sz="1600" dirty="0"/>
              <a:t> </a:t>
            </a:r>
            <a:r>
              <a:rPr lang="de-DE" sz="1600" dirty="0" err="1"/>
              <a:t>direction</a:t>
            </a:r>
            <a:r>
              <a:rPr lang="de-DE" sz="1600" dirty="0"/>
              <a:t>, </a:t>
            </a:r>
            <a:r>
              <a:rPr lang="de-DE" sz="1600" dirty="0" err="1"/>
              <a:t>aligned</a:t>
            </a:r>
            <a:r>
              <a:rPr lang="de-DE" sz="1600" dirty="0"/>
              <a:t> </a:t>
            </a:r>
            <a:r>
              <a:rPr lang="de-DE" sz="1600" dirty="0" err="1"/>
              <a:t>with</a:t>
            </a:r>
            <a:r>
              <a:rPr lang="de-DE" sz="1600" dirty="0"/>
              <a:t> x-</a:t>
            </a:r>
            <a:r>
              <a:rPr lang="de-DE" sz="1600" dirty="0" err="1"/>
              <a:t>axis</a:t>
            </a:r>
            <a:r>
              <a:rPr lang="de-DE" sz="1600" dirty="0"/>
              <a:t>; </a:t>
            </a:r>
            <a:r>
              <a:rPr lang="de-DE" sz="1600" i="1" dirty="0"/>
              <a:t>b</a:t>
            </a:r>
            <a:r>
              <a:rPr lang="de-DE" sz="1600" dirty="0"/>
              <a:t> </a:t>
            </a:r>
            <a:r>
              <a:rPr lang="de-DE" sz="1600" dirty="0" err="1"/>
              <a:t>with</a:t>
            </a:r>
            <a:r>
              <a:rPr lang="de-DE" sz="1600" dirty="0"/>
              <a:t> y-</a:t>
            </a:r>
            <a:r>
              <a:rPr lang="de-DE" sz="1600" dirty="0" err="1"/>
              <a:t>axis</a:t>
            </a:r>
            <a:r>
              <a:rPr lang="de-DE" sz="1600" dirty="0"/>
              <a:t> and </a:t>
            </a:r>
            <a:r>
              <a:rPr lang="de-DE" sz="1600" i="1" dirty="0"/>
              <a:t>c</a:t>
            </a:r>
            <a:r>
              <a:rPr lang="de-DE" sz="1600" dirty="0"/>
              <a:t> </a:t>
            </a:r>
            <a:r>
              <a:rPr lang="de-DE" sz="1600" dirty="0" err="1"/>
              <a:t>with</a:t>
            </a:r>
            <a:r>
              <a:rPr lang="de-DE" sz="1600" dirty="0"/>
              <a:t> z-</a:t>
            </a:r>
            <a:r>
              <a:rPr lang="de-DE" sz="1600" dirty="0" err="1"/>
              <a:t>axis</a:t>
            </a:r>
            <a:endParaRPr lang="de-DE" sz="1600" dirty="0"/>
          </a:p>
        </p:txBody>
      </p:sp>
      <p:graphicFrame>
        <p:nvGraphicFramePr>
          <p:cNvPr id="5" name="Tabelle 4">
            <a:extLst>
              <a:ext uri="{FF2B5EF4-FFF2-40B4-BE49-F238E27FC236}">
                <a16:creationId xmlns:a16="http://schemas.microsoft.com/office/drawing/2014/main" id="{93FC1575-EF2B-4D23-BF18-925FA1BF0A8B}"/>
              </a:ext>
            </a:extLst>
          </p:cNvPr>
          <p:cNvGraphicFramePr>
            <a:graphicFrameLocks noGrp="1"/>
          </p:cNvGraphicFramePr>
          <p:nvPr>
            <p:extLst/>
          </p:nvPr>
        </p:nvGraphicFramePr>
        <p:xfrm>
          <a:off x="383115" y="3522728"/>
          <a:ext cx="11350803" cy="1815084"/>
        </p:xfrm>
        <a:graphic>
          <a:graphicData uri="http://schemas.openxmlformats.org/drawingml/2006/table">
            <a:tbl>
              <a:tblPr firstRow="1" bandRow="1">
                <a:solidFill>
                  <a:schemeClr val="tx2"/>
                </a:solidFill>
                <a:tableStyleId>{5C22544A-7EE6-4342-B048-85BDC9FD1C3A}</a:tableStyleId>
              </a:tblPr>
              <a:tblGrid>
                <a:gridCol w="1633928">
                  <a:extLst>
                    <a:ext uri="{9D8B030D-6E8A-4147-A177-3AD203B41FA5}">
                      <a16:colId xmlns:a16="http://schemas.microsoft.com/office/drawing/2014/main" val="4171844825"/>
                    </a:ext>
                  </a:extLst>
                </a:gridCol>
                <a:gridCol w="1388125">
                  <a:extLst>
                    <a:ext uri="{9D8B030D-6E8A-4147-A177-3AD203B41FA5}">
                      <a16:colId xmlns:a16="http://schemas.microsoft.com/office/drawing/2014/main" val="1270834067"/>
                    </a:ext>
                  </a:extLst>
                </a:gridCol>
                <a:gridCol w="1388125">
                  <a:extLst>
                    <a:ext uri="{9D8B030D-6E8A-4147-A177-3AD203B41FA5}">
                      <a16:colId xmlns:a16="http://schemas.microsoft.com/office/drawing/2014/main" val="2363498766"/>
                    </a:ext>
                  </a:extLst>
                </a:gridCol>
                <a:gridCol w="1388125">
                  <a:extLst>
                    <a:ext uri="{9D8B030D-6E8A-4147-A177-3AD203B41FA5}">
                      <a16:colId xmlns:a16="http://schemas.microsoft.com/office/drawing/2014/main" val="3711049941"/>
                    </a:ext>
                  </a:extLst>
                </a:gridCol>
                <a:gridCol w="1388125">
                  <a:extLst>
                    <a:ext uri="{9D8B030D-6E8A-4147-A177-3AD203B41FA5}">
                      <a16:colId xmlns:a16="http://schemas.microsoft.com/office/drawing/2014/main" val="3879427448"/>
                    </a:ext>
                  </a:extLst>
                </a:gridCol>
                <a:gridCol w="1388125">
                  <a:extLst>
                    <a:ext uri="{9D8B030D-6E8A-4147-A177-3AD203B41FA5}">
                      <a16:colId xmlns:a16="http://schemas.microsoft.com/office/drawing/2014/main" val="2957098290"/>
                    </a:ext>
                  </a:extLst>
                </a:gridCol>
                <a:gridCol w="1388125">
                  <a:extLst>
                    <a:ext uri="{9D8B030D-6E8A-4147-A177-3AD203B41FA5}">
                      <a16:colId xmlns:a16="http://schemas.microsoft.com/office/drawing/2014/main" val="2097931182"/>
                    </a:ext>
                  </a:extLst>
                </a:gridCol>
                <a:gridCol w="1388125">
                  <a:extLst>
                    <a:ext uri="{9D8B030D-6E8A-4147-A177-3AD203B41FA5}">
                      <a16:colId xmlns:a16="http://schemas.microsoft.com/office/drawing/2014/main" val="4219727965"/>
                    </a:ext>
                  </a:extLst>
                </a:gridCol>
              </a:tblGrid>
              <a:tr h="370840">
                <a:tc>
                  <a:txBody>
                    <a:bodyPr/>
                    <a:lstStyle/>
                    <a:p>
                      <a:pPr algn="r">
                        <a:lnSpc>
                          <a:spcPct val="150000"/>
                        </a:lnSpc>
                      </a:pPr>
                      <a:r>
                        <a:rPr lang="de-DE" sz="1600" dirty="0">
                          <a:solidFill>
                            <a:schemeClr val="tx1"/>
                          </a:solidFill>
                        </a:rPr>
                        <a:t>Header:</a:t>
                      </a:r>
                    </a:p>
                  </a:txBody>
                  <a:tcPr anchor="ctr">
                    <a:solidFill>
                      <a:schemeClr val="bg1"/>
                    </a:solidFill>
                  </a:tcPr>
                </a:tc>
                <a:tc>
                  <a:txBody>
                    <a:bodyPr/>
                    <a:lstStyle/>
                    <a:p>
                      <a:pPr algn="ctr">
                        <a:lnSpc>
                          <a:spcPct val="150000"/>
                        </a:lnSpc>
                      </a:pPr>
                      <a:r>
                        <a:rPr lang="de-DE" sz="1600" dirty="0"/>
                        <a:t>a</a:t>
                      </a:r>
                    </a:p>
                  </a:txBody>
                  <a:tcPr anchor="ctr">
                    <a:solidFill>
                      <a:schemeClr val="tx2"/>
                    </a:solidFill>
                  </a:tcPr>
                </a:tc>
                <a:tc>
                  <a:txBody>
                    <a:bodyPr/>
                    <a:lstStyle/>
                    <a:p>
                      <a:pPr algn="ctr">
                        <a:lnSpc>
                          <a:spcPct val="150000"/>
                        </a:lnSpc>
                      </a:pPr>
                      <a:r>
                        <a:rPr lang="de-DE" sz="1600" dirty="0"/>
                        <a:t>b</a:t>
                      </a:r>
                    </a:p>
                  </a:txBody>
                  <a:tcPr anchor="ctr">
                    <a:solidFill>
                      <a:schemeClr val="tx2"/>
                    </a:solidFill>
                  </a:tcPr>
                </a:tc>
                <a:tc>
                  <a:txBody>
                    <a:bodyPr/>
                    <a:lstStyle/>
                    <a:p>
                      <a:pPr algn="ctr">
                        <a:lnSpc>
                          <a:spcPct val="150000"/>
                        </a:lnSpc>
                      </a:pPr>
                      <a:r>
                        <a:rPr lang="de-DE" sz="1600"/>
                        <a:t>c</a:t>
                      </a:r>
                    </a:p>
                  </a:txBody>
                  <a:tcPr anchor="ctr">
                    <a:solidFill>
                      <a:schemeClr val="tx2"/>
                    </a:solidFill>
                  </a:tcPr>
                </a:tc>
                <a:tc>
                  <a:txBody>
                    <a:bodyPr/>
                    <a:lstStyle/>
                    <a:p>
                      <a:pPr algn="ctr">
                        <a:lnSpc>
                          <a:spcPct val="150000"/>
                        </a:lnSpc>
                      </a:pPr>
                      <a:r>
                        <a:rPr lang="de-DE" sz="1600" dirty="0" err="1"/>
                        <a:t>alpha</a:t>
                      </a:r>
                      <a:endParaRPr lang="de-DE" sz="1600" dirty="0"/>
                    </a:p>
                  </a:txBody>
                  <a:tcPr anchor="ctr">
                    <a:solidFill>
                      <a:schemeClr val="tx2"/>
                    </a:solidFill>
                  </a:tcPr>
                </a:tc>
                <a:tc>
                  <a:txBody>
                    <a:bodyPr/>
                    <a:lstStyle/>
                    <a:p>
                      <a:pPr algn="ctr">
                        <a:lnSpc>
                          <a:spcPct val="150000"/>
                        </a:lnSpc>
                      </a:pPr>
                      <a:r>
                        <a:rPr lang="de-DE" sz="1600"/>
                        <a:t>phi1</a:t>
                      </a:r>
                    </a:p>
                  </a:txBody>
                  <a:tcPr anchor="ctr">
                    <a:solidFill>
                      <a:schemeClr val="tx2"/>
                    </a:solidFill>
                  </a:tcPr>
                </a:tc>
                <a:tc>
                  <a:txBody>
                    <a:bodyPr/>
                    <a:lstStyle/>
                    <a:p>
                      <a:pPr algn="ctr">
                        <a:lnSpc>
                          <a:spcPct val="150000"/>
                        </a:lnSpc>
                      </a:pPr>
                      <a:r>
                        <a:rPr lang="de-DE" sz="1600"/>
                        <a:t>PHI</a:t>
                      </a:r>
                    </a:p>
                  </a:txBody>
                  <a:tcPr anchor="ctr">
                    <a:solidFill>
                      <a:schemeClr val="tx2"/>
                    </a:solidFill>
                  </a:tcPr>
                </a:tc>
                <a:tc>
                  <a:txBody>
                    <a:bodyPr/>
                    <a:lstStyle/>
                    <a:p>
                      <a:pPr algn="ctr">
                        <a:lnSpc>
                          <a:spcPct val="150000"/>
                        </a:lnSpc>
                      </a:pPr>
                      <a:r>
                        <a:rPr lang="de-DE" sz="1600" dirty="0"/>
                        <a:t>phi2</a:t>
                      </a:r>
                    </a:p>
                  </a:txBody>
                  <a:tcPr anchor="ctr">
                    <a:solidFill>
                      <a:schemeClr val="tx2"/>
                    </a:solidFill>
                  </a:tcPr>
                </a:tc>
                <a:extLst>
                  <a:ext uri="{0D108BD9-81ED-4DB2-BD59-A6C34878D82A}">
                    <a16:rowId xmlns:a16="http://schemas.microsoft.com/office/drawing/2014/main" val="1019641529"/>
                  </a:ext>
                </a:extLst>
              </a:tr>
              <a:tr h="370840">
                <a:tc>
                  <a:txBody>
                    <a:bodyPr/>
                    <a:lstStyle/>
                    <a:p>
                      <a:pPr algn="r">
                        <a:lnSpc>
                          <a:spcPct val="150000"/>
                        </a:lnSpc>
                      </a:pPr>
                      <a:r>
                        <a:rPr lang="de-DE" sz="1600" b="1" dirty="0"/>
                        <a:t>Description:</a:t>
                      </a:r>
                      <a:endParaRPr lang="de-DE" sz="1600" dirty="0"/>
                    </a:p>
                  </a:txBody>
                  <a:tcPr anchor="ctr">
                    <a:solidFill>
                      <a:schemeClr val="bg1"/>
                    </a:solidFill>
                  </a:tcPr>
                </a:tc>
                <a:tc>
                  <a:txBody>
                    <a:bodyPr/>
                    <a:lstStyle/>
                    <a:p>
                      <a:pPr algn="ctr">
                        <a:lnSpc>
                          <a:spcPct val="150000"/>
                        </a:lnSpc>
                      </a:pPr>
                      <a:r>
                        <a:rPr lang="de-DE" sz="1600" dirty="0" err="1"/>
                        <a:t>grain</a:t>
                      </a:r>
                      <a:r>
                        <a:rPr lang="de-DE" sz="1600" dirty="0"/>
                        <a:t> </a:t>
                      </a:r>
                      <a:r>
                        <a:rPr lang="de-DE" sz="1600" dirty="0" err="1"/>
                        <a:t>radius</a:t>
                      </a:r>
                      <a:endParaRPr lang="de-DE" sz="1600" dirty="0"/>
                    </a:p>
                  </a:txBody>
                  <a:tcPr anchor="ctr">
                    <a:solidFill>
                      <a:schemeClr val="bg2">
                        <a:lumMod val="40000"/>
                        <a:lumOff val="60000"/>
                      </a:schemeClr>
                    </a:solidFill>
                  </a:tcPr>
                </a:tc>
                <a:tc>
                  <a:txBody>
                    <a:bodyPr/>
                    <a:lstStyle/>
                    <a:p>
                      <a:pPr algn="ctr">
                        <a:lnSpc>
                          <a:spcPct val="150000"/>
                        </a:lnSpc>
                      </a:pPr>
                      <a:r>
                        <a:rPr lang="de-DE" sz="1600" dirty="0" err="1"/>
                        <a:t>grain</a:t>
                      </a:r>
                      <a:r>
                        <a:rPr lang="de-DE" sz="1600" dirty="0"/>
                        <a:t> </a:t>
                      </a:r>
                      <a:r>
                        <a:rPr lang="de-DE" sz="1600" dirty="0" err="1"/>
                        <a:t>radius</a:t>
                      </a:r>
                      <a:endParaRPr lang="de-DE" sz="1600" dirty="0"/>
                    </a:p>
                  </a:txBody>
                  <a:tcPr anchor="ctr">
                    <a:solidFill>
                      <a:schemeClr val="bg2">
                        <a:lumMod val="40000"/>
                        <a:lumOff val="60000"/>
                      </a:schemeClr>
                    </a:solidFill>
                  </a:tcPr>
                </a:tc>
                <a:tc>
                  <a:txBody>
                    <a:bodyPr/>
                    <a:lstStyle/>
                    <a:p>
                      <a:pPr algn="ctr">
                        <a:lnSpc>
                          <a:spcPct val="150000"/>
                        </a:lnSpc>
                      </a:pPr>
                      <a:r>
                        <a:rPr lang="de-DE" sz="1600" dirty="0" err="1"/>
                        <a:t>grain</a:t>
                      </a:r>
                      <a:r>
                        <a:rPr lang="de-DE" sz="1600" dirty="0"/>
                        <a:t> </a:t>
                      </a:r>
                      <a:r>
                        <a:rPr lang="de-DE" sz="1600" dirty="0" err="1"/>
                        <a:t>radius</a:t>
                      </a:r>
                      <a:endParaRPr lang="de-DE" sz="1600" dirty="0"/>
                    </a:p>
                  </a:txBody>
                  <a:tcPr anchor="ctr">
                    <a:solidFill>
                      <a:schemeClr val="bg2">
                        <a:lumMod val="40000"/>
                        <a:lumOff val="60000"/>
                      </a:schemeClr>
                    </a:solidFill>
                  </a:tcPr>
                </a:tc>
                <a:tc>
                  <a:txBody>
                    <a:bodyPr/>
                    <a:lstStyle/>
                    <a:p>
                      <a:pPr algn="ctr">
                        <a:lnSpc>
                          <a:spcPct val="100000"/>
                        </a:lnSpc>
                      </a:pPr>
                      <a:r>
                        <a:rPr lang="de-DE" sz="1600" dirty="0" err="1"/>
                        <a:t>grain</a:t>
                      </a:r>
                      <a:r>
                        <a:rPr lang="de-DE" sz="1600" dirty="0"/>
                        <a:t> slope</a:t>
                      </a:r>
                      <a:br>
                        <a:rPr lang="de-DE" sz="1600" dirty="0"/>
                      </a:br>
                      <a:r>
                        <a:rPr lang="de-DE" sz="1600" dirty="0"/>
                        <a:t>x-y-plane</a:t>
                      </a:r>
                    </a:p>
                  </a:txBody>
                  <a:tcPr anchor="ctr">
                    <a:solidFill>
                      <a:schemeClr val="bg2">
                        <a:lumMod val="40000"/>
                        <a:lumOff val="60000"/>
                      </a:schemeClr>
                    </a:solidFill>
                  </a:tcPr>
                </a:tc>
                <a:tc>
                  <a:txBody>
                    <a:bodyPr/>
                    <a:lstStyle/>
                    <a:p>
                      <a:pPr algn="ctr">
                        <a:lnSpc>
                          <a:spcPct val="150000"/>
                        </a:lnSpc>
                      </a:pPr>
                      <a:r>
                        <a:rPr lang="de-DE" sz="1600" dirty="0" err="1"/>
                        <a:t>euler</a:t>
                      </a:r>
                      <a:r>
                        <a:rPr lang="de-DE" sz="1600" dirty="0"/>
                        <a:t> angle</a:t>
                      </a:r>
                    </a:p>
                  </a:txBody>
                  <a:tcPr anchor="ctr">
                    <a:solidFill>
                      <a:schemeClr val="bg2">
                        <a:lumMod val="40000"/>
                        <a:lumOff val="60000"/>
                      </a:schemeClr>
                    </a:solidFill>
                  </a:tcPr>
                </a:tc>
                <a:tc>
                  <a:txBody>
                    <a:bodyPr/>
                    <a:lstStyle/>
                    <a:p>
                      <a:pPr algn="ctr">
                        <a:lnSpc>
                          <a:spcPct val="150000"/>
                        </a:lnSpc>
                      </a:pPr>
                      <a:r>
                        <a:rPr lang="de-DE" sz="1600" dirty="0" err="1"/>
                        <a:t>euler</a:t>
                      </a:r>
                      <a:r>
                        <a:rPr lang="de-DE" sz="1600" dirty="0"/>
                        <a:t> angle</a:t>
                      </a:r>
                    </a:p>
                  </a:txBody>
                  <a:tcPr anchor="ctr">
                    <a:solidFill>
                      <a:schemeClr val="bg2">
                        <a:lumMod val="40000"/>
                        <a:lumOff val="60000"/>
                      </a:schemeClr>
                    </a:solidFill>
                  </a:tcPr>
                </a:tc>
                <a:tc>
                  <a:txBody>
                    <a:bodyPr/>
                    <a:lstStyle/>
                    <a:p>
                      <a:pPr algn="ctr">
                        <a:lnSpc>
                          <a:spcPct val="150000"/>
                        </a:lnSpc>
                      </a:pPr>
                      <a:r>
                        <a:rPr lang="de-DE" sz="1600" dirty="0" err="1"/>
                        <a:t>euler</a:t>
                      </a:r>
                      <a:r>
                        <a:rPr lang="de-DE" sz="1600" dirty="0"/>
                        <a:t> angle</a:t>
                      </a:r>
                    </a:p>
                  </a:txBody>
                  <a:tcPr anchor="ctr">
                    <a:solidFill>
                      <a:schemeClr val="bg2">
                        <a:lumMod val="40000"/>
                        <a:lumOff val="60000"/>
                      </a:schemeClr>
                    </a:solidFill>
                  </a:tcPr>
                </a:tc>
                <a:extLst>
                  <a:ext uri="{0D108BD9-81ED-4DB2-BD59-A6C34878D82A}">
                    <a16:rowId xmlns:a16="http://schemas.microsoft.com/office/drawing/2014/main" val="951625822"/>
                  </a:ext>
                </a:extLst>
              </a:tr>
              <a:tr h="370840">
                <a:tc>
                  <a:txBody>
                    <a:bodyPr/>
                    <a:lstStyle/>
                    <a:p>
                      <a:pPr algn="r">
                        <a:lnSpc>
                          <a:spcPct val="150000"/>
                        </a:lnSpc>
                      </a:pPr>
                      <a:r>
                        <a:rPr lang="de-DE" sz="1600" b="1"/>
                        <a:t>Required:</a:t>
                      </a:r>
                      <a:endParaRPr lang="de-DE" sz="1600"/>
                    </a:p>
                  </a:txBody>
                  <a:tcPr anchor="ctr">
                    <a:solidFill>
                      <a:schemeClr val="bg1"/>
                    </a:solidFill>
                  </a:tcPr>
                </a:tc>
                <a:tc>
                  <a:txBody>
                    <a:bodyPr/>
                    <a:lstStyle/>
                    <a:p>
                      <a:pPr algn="ctr">
                        <a:lnSpc>
                          <a:spcPct val="150000"/>
                        </a:lnSpc>
                      </a:pPr>
                      <a:r>
                        <a:rPr lang="de-DE" sz="1600" dirty="0"/>
                        <a:t>mandatory</a:t>
                      </a:r>
                    </a:p>
                  </a:txBody>
                  <a:tcPr anchor="ctr">
                    <a:solidFill>
                      <a:schemeClr val="bg2">
                        <a:lumMod val="40000"/>
                        <a:lumOff val="60000"/>
                      </a:schemeClr>
                    </a:solidFill>
                  </a:tcPr>
                </a:tc>
                <a:tc>
                  <a:txBody>
                    <a:bodyPr/>
                    <a:lstStyle/>
                    <a:p>
                      <a:pPr algn="ctr">
                        <a:lnSpc>
                          <a:spcPct val="150000"/>
                        </a:lnSpc>
                      </a:pPr>
                      <a:r>
                        <a:rPr lang="de-DE" sz="1600" dirty="0"/>
                        <a:t>optional</a:t>
                      </a:r>
                    </a:p>
                  </a:txBody>
                  <a:tcPr anchor="ctr">
                    <a:solidFill>
                      <a:schemeClr val="bg2">
                        <a:lumMod val="40000"/>
                        <a:lumOff val="60000"/>
                      </a:schemeClr>
                    </a:solidFill>
                  </a:tcPr>
                </a:tc>
                <a:tc>
                  <a:txBody>
                    <a:bodyPr/>
                    <a:lstStyle/>
                    <a:p>
                      <a:pPr algn="ctr">
                        <a:lnSpc>
                          <a:spcPct val="150000"/>
                        </a:lnSpc>
                      </a:pPr>
                      <a:r>
                        <a:rPr lang="de-DE" sz="1600" dirty="0"/>
                        <a:t>optional</a:t>
                      </a:r>
                    </a:p>
                  </a:txBody>
                  <a:tcPr anchor="ctr">
                    <a:solidFill>
                      <a:schemeClr val="bg2">
                        <a:lumMod val="40000"/>
                        <a:lumOff val="60000"/>
                      </a:schemeClr>
                    </a:solidFill>
                  </a:tcPr>
                </a:tc>
                <a:tc>
                  <a:txBody>
                    <a:bodyPr/>
                    <a:lstStyle/>
                    <a:p>
                      <a:pPr algn="ctr">
                        <a:lnSpc>
                          <a:spcPct val="150000"/>
                        </a:lnSpc>
                      </a:pPr>
                      <a:r>
                        <a:rPr lang="de-DE" sz="1600" dirty="0"/>
                        <a:t>optional</a:t>
                      </a:r>
                    </a:p>
                  </a:txBody>
                  <a:tcPr anchor="ctr">
                    <a:solidFill>
                      <a:schemeClr val="bg2">
                        <a:lumMod val="40000"/>
                        <a:lumOff val="60000"/>
                      </a:schemeClr>
                    </a:solidFill>
                  </a:tcPr>
                </a:tc>
                <a:tc>
                  <a:txBody>
                    <a:bodyPr/>
                    <a:lstStyle/>
                    <a:p>
                      <a:pPr algn="ctr">
                        <a:lnSpc>
                          <a:spcPct val="150000"/>
                        </a:lnSpc>
                      </a:pPr>
                      <a:r>
                        <a:rPr lang="de-DE" sz="1600" dirty="0"/>
                        <a:t>optional</a:t>
                      </a:r>
                    </a:p>
                  </a:txBody>
                  <a:tcPr anchor="ctr">
                    <a:solidFill>
                      <a:schemeClr val="bg2">
                        <a:lumMod val="40000"/>
                        <a:lumOff val="60000"/>
                      </a:schemeClr>
                    </a:solidFill>
                  </a:tcPr>
                </a:tc>
                <a:tc>
                  <a:txBody>
                    <a:bodyPr/>
                    <a:lstStyle/>
                    <a:p>
                      <a:pPr algn="ctr">
                        <a:lnSpc>
                          <a:spcPct val="150000"/>
                        </a:lnSpc>
                      </a:pPr>
                      <a:r>
                        <a:rPr lang="de-DE" sz="1600" dirty="0"/>
                        <a:t>optional</a:t>
                      </a:r>
                    </a:p>
                  </a:txBody>
                  <a:tcPr anchor="ctr">
                    <a:solidFill>
                      <a:schemeClr val="bg2">
                        <a:lumMod val="40000"/>
                        <a:lumOff val="60000"/>
                      </a:schemeClr>
                    </a:solidFill>
                  </a:tcPr>
                </a:tc>
                <a:tc>
                  <a:txBody>
                    <a:bodyPr/>
                    <a:lstStyle/>
                    <a:p>
                      <a:pPr algn="ctr">
                        <a:lnSpc>
                          <a:spcPct val="150000"/>
                        </a:lnSpc>
                      </a:pPr>
                      <a:r>
                        <a:rPr lang="de-DE" sz="1600" dirty="0"/>
                        <a:t>optional</a:t>
                      </a:r>
                    </a:p>
                  </a:txBody>
                  <a:tcPr anchor="ctr">
                    <a:solidFill>
                      <a:schemeClr val="bg2">
                        <a:lumMod val="40000"/>
                        <a:lumOff val="60000"/>
                      </a:schemeClr>
                    </a:solidFill>
                  </a:tcPr>
                </a:tc>
                <a:extLst>
                  <a:ext uri="{0D108BD9-81ED-4DB2-BD59-A6C34878D82A}">
                    <a16:rowId xmlns:a16="http://schemas.microsoft.com/office/drawing/2014/main" val="2363139604"/>
                  </a:ext>
                </a:extLst>
              </a:tr>
              <a:tr h="370840">
                <a:tc>
                  <a:txBody>
                    <a:bodyPr/>
                    <a:lstStyle/>
                    <a:p>
                      <a:pPr algn="r">
                        <a:lnSpc>
                          <a:spcPct val="150000"/>
                        </a:lnSpc>
                      </a:pPr>
                      <a:r>
                        <a:rPr lang="de-DE" sz="1600" b="1" dirty="0"/>
                        <a:t>Default:</a:t>
                      </a:r>
                      <a:endParaRPr lang="de-DE" sz="1600" dirty="0"/>
                    </a:p>
                  </a:txBody>
                  <a:tcPr anchor="ctr">
                    <a:solidFill>
                      <a:schemeClr val="bg1"/>
                    </a:solidFill>
                  </a:tcPr>
                </a:tc>
                <a:tc>
                  <a:txBody>
                    <a:bodyPr/>
                    <a:lstStyle/>
                    <a:p>
                      <a:pPr algn="ctr">
                        <a:lnSpc>
                          <a:spcPct val="150000"/>
                        </a:lnSpc>
                      </a:pPr>
                      <a:endParaRPr lang="de-DE" sz="1600" dirty="0"/>
                    </a:p>
                  </a:txBody>
                  <a:tcPr anchor="ctr">
                    <a:solidFill>
                      <a:schemeClr val="bg2">
                        <a:lumMod val="40000"/>
                        <a:lumOff val="60000"/>
                      </a:schemeClr>
                    </a:solidFill>
                  </a:tcPr>
                </a:tc>
                <a:tc>
                  <a:txBody>
                    <a:bodyPr/>
                    <a:lstStyle/>
                    <a:p>
                      <a:pPr algn="ctr">
                        <a:lnSpc>
                          <a:spcPct val="150000"/>
                        </a:lnSpc>
                      </a:pPr>
                      <a:r>
                        <a:rPr lang="de-DE" sz="1600"/>
                        <a:t>a</a:t>
                      </a:r>
                    </a:p>
                  </a:txBody>
                  <a:tcPr anchor="ctr">
                    <a:solidFill>
                      <a:schemeClr val="bg2">
                        <a:lumMod val="40000"/>
                        <a:lumOff val="60000"/>
                      </a:schemeClr>
                    </a:solidFill>
                  </a:tcPr>
                </a:tc>
                <a:tc>
                  <a:txBody>
                    <a:bodyPr/>
                    <a:lstStyle/>
                    <a:p>
                      <a:pPr algn="ctr">
                        <a:lnSpc>
                          <a:spcPct val="150000"/>
                        </a:lnSpc>
                      </a:pPr>
                      <a:r>
                        <a:rPr lang="de-DE" sz="1600" dirty="0"/>
                        <a:t>a</a:t>
                      </a:r>
                    </a:p>
                  </a:txBody>
                  <a:tcPr anchor="ctr">
                    <a:solidFill>
                      <a:schemeClr val="bg2">
                        <a:lumMod val="40000"/>
                        <a:lumOff val="60000"/>
                      </a:schemeClr>
                    </a:solidFill>
                  </a:tcPr>
                </a:tc>
                <a:tc>
                  <a:txBody>
                    <a:bodyPr/>
                    <a:lstStyle/>
                    <a:p>
                      <a:pPr algn="ctr">
                        <a:lnSpc>
                          <a:spcPct val="150000"/>
                        </a:lnSpc>
                      </a:pPr>
                      <a:r>
                        <a:rPr lang="de-DE" sz="1600" dirty="0"/>
                        <a:t>0</a:t>
                      </a:r>
                    </a:p>
                  </a:txBody>
                  <a:tcPr anchor="ctr">
                    <a:solidFill>
                      <a:schemeClr val="bg2">
                        <a:lumMod val="40000"/>
                        <a:lumOff val="60000"/>
                      </a:schemeClr>
                    </a:solidFill>
                  </a:tcPr>
                </a:tc>
                <a:tc>
                  <a:txBody>
                    <a:bodyPr/>
                    <a:lstStyle/>
                    <a:p>
                      <a:pPr algn="ctr">
                        <a:lnSpc>
                          <a:spcPct val="150000"/>
                        </a:lnSpc>
                      </a:pPr>
                      <a:r>
                        <a:rPr lang="de-DE" sz="1600" dirty="0" err="1"/>
                        <a:t>random</a:t>
                      </a:r>
                      <a:endParaRPr lang="de-DE" sz="1600" dirty="0"/>
                    </a:p>
                  </a:txBody>
                  <a:tcPr anchor="ctr">
                    <a:solidFill>
                      <a:schemeClr val="bg2">
                        <a:lumMod val="40000"/>
                        <a:lumOff val="60000"/>
                      </a:schemeClr>
                    </a:solidFill>
                  </a:tcPr>
                </a:tc>
                <a:tc>
                  <a:txBody>
                    <a:bodyPr/>
                    <a:lstStyle/>
                    <a:p>
                      <a:pPr algn="ctr">
                        <a:lnSpc>
                          <a:spcPct val="150000"/>
                        </a:lnSpc>
                      </a:pPr>
                      <a:r>
                        <a:rPr lang="de-DE" sz="1600" dirty="0" err="1"/>
                        <a:t>random</a:t>
                      </a:r>
                      <a:endParaRPr lang="de-DE" sz="1600" dirty="0"/>
                    </a:p>
                  </a:txBody>
                  <a:tcPr anchor="ctr">
                    <a:solidFill>
                      <a:schemeClr val="bg2">
                        <a:lumMod val="40000"/>
                        <a:lumOff val="60000"/>
                      </a:schemeClr>
                    </a:solidFill>
                  </a:tcPr>
                </a:tc>
                <a:tc>
                  <a:txBody>
                    <a:bodyPr/>
                    <a:lstStyle/>
                    <a:p>
                      <a:pPr algn="ctr">
                        <a:lnSpc>
                          <a:spcPct val="150000"/>
                        </a:lnSpc>
                      </a:pPr>
                      <a:r>
                        <a:rPr lang="de-DE" sz="1600" dirty="0" err="1"/>
                        <a:t>random</a:t>
                      </a:r>
                      <a:endParaRPr lang="de-DE" sz="1600" dirty="0"/>
                    </a:p>
                  </a:txBody>
                  <a:tcPr anchor="ctr">
                    <a:solidFill>
                      <a:schemeClr val="bg2">
                        <a:lumMod val="40000"/>
                        <a:lumOff val="60000"/>
                      </a:schemeClr>
                    </a:solidFill>
                  </a:tcPr>
                </a:tc>
                <a:extLst>
                  <a:ext uri="{0D108BD9-81ED-4DB2-BD59-A6C34878D82A}">
                    <a16:rowId xmlns:a16="http://schemas.microsoft.com/office/drawing/2014/main" val="1202369343"/>
                  </a:ext>
                </a:extLst>
              </a:tr>
            </a:tbl>
          </a:graphicData>
        </a:graphic>
      </p:graphicFrame>
      <p:pic>
        <p:nvPicPr>
          <p:cNvPr id="9" name="Grafik 8">
            <a:extLst>
              <a:ext uri="{FF2B5EF4-FFF2-40B4-BE49-F238E27FC236}">
                <a16:creationId xmlns:a16="http://schemas.microsoft.com/office/drawing/2014/main" id="{9143D846-9E82-4834-9068-8CE4AEBD5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081" y="1026000"/>
            <a:ext cx="4861837" cy="2229184"/>
          </a:xfrm>
          <a:prstGeom prst="rect">
            <a:avLst/>
          </a:prstGeom>
          <a:ln>
            <a:noFill/>
          </a:ln>
        </p:spPr>
      </p:pic>
      <p:sp>
        <p:nvSpPr>
          <p:cNvPr id="10" name="Textfeld 9">
            <a:extLst>
              <a:ext uri="{FF2B5EF4-FFF2-40B4-BE49-F238E27FC236}">
                <a16:creationId xmlns:a16="http://schemas.microsoft.com/office/drawing/2014/main" id="{8EB2471C-ECB9-4BDE-85E2-EE14D3BB51EB}"/>
              </a:ext>
            </a:extLst>
          </p:cNvPr>
          <p:cNvSpPr txBox="1"/>
          <p:nvPr/>
        </p:nvSpPr>
        <p:spPr>
          <a:xfrm>
            <a:off x="11499256" y="3213556"/>
            <a:ext cx="308744" cy="215444"/>
          </a:xfrm>
          <a:prstGeom prst="rect">
            <a:avLst/>
          </a:prstGeom>
          <a:noFill/>
        </p:spPr>
        <p:txBody>
          <a:bodyPr wrap="square" rtlCol="0">
            <a:spAutoFit/>
          </a:bodyPr>
          <a:lstStyle/>
          <a:p>
            <a:r>
              <a:rPr lang="de-DE" sz="800" dirty="0"/>
              <a:t>[1]</a:t>
            </a:r>
          </a:p>
        </p:txBody>
      </p:sp>
      <p:sp>
        <p:nvSpPr>
          <p:cNvPr id="11" name="Textfeld 10">
            <a:extLst>
              <a:ext uri="{FF2B5EF4-FFF2-40B4-BE49-F238E27FC236}">
                <a16:creationId xmlns:a16="http://schemas.microsoft.com/office/drawing/2014/main" id="{A7ADCF0D-E753-4611-BF9F-C579A515EBB3}"/>
              </a:ext>
            </a:extLst>
          </p:cNvPr>
          <p:cNvSpPr txBox="1"/>
          <p:nvPr/>
        </p:nvSpPr>
        <p:spPr>
          <a:xfrm>
            <a:off x="382232" y="5867493"/>
            <a:ext cx="11425768" cy="215444"/>
          </a:xfrm>
          <a:prstGeom prst="rect">
            <a:avLst/>
          </a:prstGeom>
          <a:noFill/>
        </p:spPr>
        <p:txBody>
          <a:bodyPr wrap="square" rtlCol="0">
            <a:spAutoFit/>
          </a:bodyPr>
          <a:lstStyle/>
          <a:p>
            <a:r>
              <a:rPr lang="de-DE" sz="800" dirty="0"/>
              <a:t>[1]:   MTEX </a:t>
            </a:r>
            <a:r>
              <a:rPr lang="de-DE" sz="800" dirty="0" err="1"/>
              <a:t>Documentation</a:t>
            </a:r>
            <a:r>
              <a:rPr lang="de-DE" sz="800" dirty="0"/>
              <a:t>. https://mtex-toolbox.github.io/EllipseBasedParameters.html (last </a:t>
            </a:r>
            <a:r>
              <a:rPr lang="de-DE" sz="800" dirty="0" err="1"/>
              <a:t>accessed</a:t>
            </a:r>
            <a:r>
              <a:rPr lang="de-DE" sz="800" dirty="0"/>
              <a:t>: 10.05.2021)</a:t>
            </a:r>
          </a:p>
        </p:txBody>
      </p:sp>
    </p:spTree>
    <p:extLst>
      <p:ext uri="{BB962C8B-B14F-4D97-AF65-F5344CB8AC3E}">
        <p14:creationId xmlns:p14="http://schemas.microsoft.com/office/powerpoint/2010/main" val="381336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9C1239-CF81-4738-909D-CF68998A14B1}"/>
              </a:ext>
            </a:extLst>
          </p:cNvPr>
          <p:cNvSpPr>
            <a:spLocks noGrp="1"/>
          </p:cNvSpPr>
          <p:nvPr>
            <p:ph type="title"/>
          </p:nvPr>
        </p:nvSpPr>
        <p:spPr/>
        <p:txBody>
          <a:bodyPr/>
          <a:lstStyle/>
          <a:p>
            <a:r>
              <a:rPr lang="en-US" dirty="0"/>
              <a:t>Input Data – Rotation</a:t>
            </a:r>
            <a:r>
              <a:rPr lang="de-DE" dirty="0"/>
              <a:t> &amp; </a:t>
            </a:r>
            <a:r>
              <a:rPr lang="en-US" dirty="0"/>
              <a:t>Texture</a:t>
            </a:r>
          </a:p>
        </p:txBody>
      </p:sp>
      <p:sp>
        <p:nvSpPr>
          <p:cNvPr id="3" name="Textplatzhalter 2">
            <a:extLst>
              <a:ext uri="{FF2B5EF4-FFF2-40B4-BE49-F238E27FC236}">
                <a16:creationId xmlns:a16="http://schemas.microsoft.com/office/drawing/2014/main" id="{5A8E2E3A-5217-4044-9857-938F3A4BA742}"/>
              </a:ext>
            </a:extLst>
          </p:cNvPr>
          <p:cNvSpPr>
            <a:spLocks noGrp="1"/>
          </p:cNvSpPr>
          <p:nvPr>
            <p:ph type="body" sz="quarter" idx="11"/>
          </p:nvPr>
        </p:nvSpPr>
        <p:spPr/>
        <p:txBody>
          <a:bodyPr/>
          <a:lstStyle/>
          <a:p>
            <a:r>
              <a:rPr lang="en-US" dirty="0"/>
              <a:t>Slope</a:t>
            </a:r>
          </a:p>
        </p:txBody>
      </p:sp>
      <p:sp>
        <p:nvSpPr>
          <p:cNvPr id="4" name="Textplatzhalter 3">
            <a:extLst>
              <a:ext uri="{FF2B5EF4-FFF2-40B4-BE49-F238E27FC236}">
                <a16:creationId xmlns:a16="http://schemas.microsoft.com/office/drawing/2014/main" id="{0B8D179D-CDEC-436B-BB7A-8726320A7277}"/>
              </a:ext>
            </a:extLst>
          </p:cNvPr>
          <p:cNvSpPr>
            <a:spLocks noGrp="1"/>
          </p:cNvSpPr>
          <p:nvPr>
            <p:ph type="body" sz="quarter" idx="13"/>
          </p:nvPr>
        </p:nvSpPr>
        <p:spPr>
          <a:xfrm>
            <a:off x="382232" y="1684800"/>
            <a:ext cx="11425767" cy="3194050"/>
          </a:xfrm>
        </p:spPr>
        <p:txBody>
          <a:bodyPr/>
          <a:lstStyle/>
          <a:p>
            <a:pPr>
              <a:lnSpc>
                <a:spcPct val="150000"/>
              </a:lnSpc>
            </a:pPr>
            <a:r>
              <a:rPr lang="en-US" sz="1600" dirty="0"/>
              <a:t>implemented via slope </a:t>
            </a:r>
            <a:r>
              <a:rPr lang="en-US" sz="1600" i="1" dirty="0"/>
              <a:t>alpha</a:t>
            </a:r>
            <a:r>
              <a:rPr lang="en-US" sz="1600" dirty="0"/>
              <a:t> for each grain</a:t>
            </a:r>
          </a:p>
          <a:p>
            <a:pPr>
              <a:lnSpc>
                <a:spcPct val="150000"/>
              </a:lnSpc>
            </a:pPr>
            <a:r>
              <a:rPr lang="en-US" sz="1600" dirty="0"/>
              <a:t>slope </a:t>
            </a:r>
            <a:r>
              <a:rPr lang="en-US" sz="1600" i="1" dirty="0"/>
              <a:t>alpha</a:t>
            </a:r>
            <a:r>
              <a:rPr lang="en-US" sz="1600" dirty="0"/>
              <a:t> relative to x-axis (radius a, RD)</a:t>
            </a:r>
          </a:p>
          <a:p>
            <a:pPr>
              <a:lnSpc>
                <a:spcPct val="150000"/>
              </a:lnSpc>
            </a:pPr>
            <a:r>
              <a:rPr lang="en-US" sz="1600" dirty="0"/>
              <a:t>counterclockwise rotation in x-y-plane</a:t>
            </a:r>
          </a:p>
          <a:p>
            <a:pPr>
              <a:lnSpc>
                <a:spcPct val="150000"/>
              </a:lnSpc>
            </a:pPr>
            <a:r>
              <a:rPr lang="en-US" sz="1600" dirty="0"/>
              <a:t>default: alpha = 0°</a:t>
            </a:r>
            <a:endParaRPr lang="de-DE" sz="1600" dirty="0"/>
          </a:p>
          <a:p>
            <a:endParaRPr lang="de-DE" dirty="0"/>
          </a:p>
        </p:txBody>
      </p:sp>
      <p:sp>
        <p:nvSpPr>
          <p:cNvPr id="5" name="Textplatzhalter 2">
            <a:extLst>
              <a:ext uri="{FF2B5EF4-FFF2-40B4-BE49-F238E27FC236}">
                <a16:creationId xmlns:a16="http://schemas.microsoft.com/office/drawing/2014/main" id="{6EECE871-9DD5-44E2-BDBE-DD11523D27F7}"/>
              </a:ext>
            </a:extLst>
          </p:cNvPr>
          <p:cNvSpPr txBox="1">
            <a:spLocks/>
          </p:cNvSpPr>
          <p:nvPr/>
        </p:nvSpPr>
        <p:spPr>
          <a:xfrm>
            <a:off x="382231" y="4593871"/>
            <a:ext cx="11425767" cy="252000"/>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2000" b="1" kern="1200">
                <a:solidFill>
                  <a:schemeClr val="tx1"/>
                </a:solidFill>
                <a:latin typeface="Arial" panose="020B0604020202020204" pitchFamily="34" charset="0"/>
                <a:ea typeface="+mn-ea"/>
                <a:cs typeface="Arial" panose="020B0604020202020204" pitchFamily="34" charset="0"/>
              </a:defRPr>
            </a:lvl1pPr>
            <a:lvl2pPr marL="457200" indent="0" algn="l" rtl="0" eaLnBrk="1" fontAlgn="base" hangingPunct="1">
              <a:lnSpc>
                <a:spcPct val="100000"/>
              </a:lnSpc>
              <a:spcBef>
                <a:spcPts val="0"/>
              </a:spcBef>
              <a:spcAft>
                <a:spcPct val="0"/>
              </a:spcAft>
              <a:buClr>
                <a:schemeClr val="tx2"/>
              </a:buClr>
              <a:buFontTx/>
              <a:buNone/>
              <a:tabLst>
                <a:tab pos="432000" algn="l"/>
              </a:tabLst>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216000" rtl="0" eaLnBrk="1" fontAlgn="base" hangingPunct="1">
              <a:lnSpc>
                <a:spcPct val="100000"/>
              </a:lnSpc>
              <a:spcBef>
                <a:spcPts val="0"/>
              </a:spcBef>
              <a:spcAft>
                <a:spcPct val="0"/>
              </a:spcAft>
              <a:buClr>
                <a:schemeClr val="tx2"/>
              </a:buClr>
              <a:buSzPct val="80000"/>
              <a:buFontTx/>
              <a:buNone/>
              <a:tabLst>
                <a:tab pos="6480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216000" rtl="0" eaLnBrk="1" fontAlgn="base" hangingPunct="1">
              <a:lnSpc>
                <a:spcPct val="100000"/>
              </a:lnSpc>
              <a:spcBef>
                <a:spcPts val="0"/>
              </a:spcBef>
              <a:spcAft>
                <a:spcPct val="0"/>
              </a:spcAft>
              <a:buClr>
                <a:schemeClr val="tx2"/>
              </a:buClr>
              <a:buSzPct val="100000"/>
              <a:buFontTx/>
              <a:buNone/>
              <a:tabLst>
                <a:tab pos="864000" algn="l"/>
              </a:tabLst>
              <a:defRPr sz="1800" kern="1200">
                <a:solidFill>
                  <a:schemeClr val="tx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0"/>
              </a:spcBef>
              <a:spcAft>
                <a:spcPct val="0"/>
              </a:spcAft>
              <a:buClr>
                <a:schemeClr val="tx2"/>
              </a:buClr>
              <a:buFontTx/>
              <a:buNone/>
              <a:tabLst>
                <a:tab pos="895350" algn="l"/>
              </a:tabLst>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Texture</a:t>
            </a:r>
          </a:p>
        </p:txBody>
      </p:sp>
      <p:sp>
        <p:nvSpPr>
          <p:cNvPr id="7" name="Textplatzhalter 3">
            <a:extLst>
              <a:ext uri="{FF2B5EF4-FFF2-40B4-BE49-F238E27FC236}">
                <a16:creationId xmlns:a16="http://schemas.microsoft.com/office/drawing/2014/main" id="{D3A17445-33B6-4E9A-8FC6-368F16892040}"/>
              </a:ext>
            </a:extLst>
          </p:cNvPr>
          <p:cNvSpPr txBox="1">
            <a:spLocks/>
          </p:cNvSpPr>
          <p:nvPr/>
        </p:nvSpPr>
        <p:spPr>
          <a:xfrm>
            <a:off x="382230" y="5158177"/>
            <a:ext cx="11425767" cy="868371"/>
          </a:xfrm>
          <a:prstGeom prst="rect">
            <a:avLst/>
          </a:prstGeom>
        </p:spPr>
        <p:txBody>
          <a:bodyPr lIns="0" tIns="0" rIns="0" bIns="0"/>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a:t>implemented via the three </a:t>
            </a:r>
            <a:r>
              <a:rPr lang="en-US" sz="1600" dirty="0" err="1"/>
              <a:t>euler</a:t>
            </a:r>
            <a:r>
              <a:rPr lang="en-US" sz="1600" dirty="0"/>
              <a:t> angles </a:t>
            </a:r>
            <a:r>
              <a:rPr lang="en-US" sz="1600" i="1" dirty="0"/>
              <a:t>phi1</a:t>
            </a:r>
            <a:r>
              <a:rPr lang="en-US" sz="1600" dirty="0"/>
              <a:t>, </a:t>
            </a:r>
            <a:r>
              <a:rPr lang="en-US" sz="1600" i="1" dirty="0"/>
              <a:t>PHI</a:t>
            </a:r>
            <a:r>
              <a:rPr lang="en-US" sz="1600" dirty="0"/>
              <a:t>, </a:t>
            </a:r>
            <a:r>
              <a:rPr lang="en-US" sz="1600" i="1" dirty="0"/>
              <a:t>phi2</a:t>
            </a:r>
            <a:r>
              <a:rPr lang="en-US" sz="1600" dirty="0"/>
              <a:t> for each grain (default: random texture)</a:t>
            </a:r>
          </a:p>
          <a:p>
            <a:pPr>
              <a:lnSpc>
                <a:spcPct val="150000"/>
              </a:lnSpc>
            </a:pPr>
            <a:r>
              <a:rPr lang="en-US" sz="1600" dirty="0"/>
              <a:t>information stored in the output file for the crystal plasticity model </a:t>
            </a:r>
            <a:r>
              <a:rPr lang="en-US" sz="1600" i="1" dirty="0" err="1"/>
              <a:t>grainsdata.inp</a:t>
            </a:r>
            <a:endParaRPr lang="de-DE" sz="1600" i="1" dirty="0"/>
          </a:p>
        </p:txBody>
      </p:sp>
      <p:grpSp>
        <p:nvGrpSpPr>
          <p:cNvPr id="39" name="Gruppieren 38">
            <a:extLst>
              <a:ext uri="{FF2B5EF4-FFF2-40B4-BE49-F238E27FC236}">
                <a16:creationId xmlns:a16="http://schemas.microsoft.com/office/drawing/2014/main" id="{04E5A6E7-2012-4C77-8B7E-FE5914360985}"/>
              </a:ext>
            </a:extLst>
          </p:cNvPr>
          <p:cNvGrpSpPr/>
          <p:nvPr/>
        </p:nvGrpSpPr>
        <p:grpSpPr>
          <a:xfrm>
            <a:off x="4970781" y="1437512"/>
            <a:ext cx="3768665" cy="3282359"/>
            <a:chOff x="4239261" y="1404000"/>
            <a:chExt cx="3768665" cy="3282359"/>
          </a:xfrm>
        </p:grpSpPr>
        <p:pic>
          <p:nvPicPr>
            <p:cNvPr id="9" name="Grafik 8">
              <a:extLst>
                <a:ext uri="{FF2B5EF4-FFF2-40B4-BE49-F238E27FC236}">
                  <a16:creationId xmlns:a16="http://schemas.microsoft.com/office/drawing/2014/main" id="{7E50D216-E7AB-4CD1-81EA-DE771D5B4653}"/>
                </a:ext>
              </a:extLst>
            </p:cNvPr>
            <p:cNvPicPr>
              <a:picLocks noChangeAspect="1"/>
            </p:cNvPicPr>
            <p:nvPr/>
          </p:nvPicPr>
          <p:blipFill rotWithShape="1">
            <a:blip r:embed="rId2">
              <a:extLst>
                <a:ext uri="{28A0092B-C50C-407E-A947-70E740481C1C}">
                  <a14:useLocalDpi xmlns:a14="http://schemas.microsoft.com/office/drawing/2010/main" val="0"/>
                </a:ext>
              </a:extLst>
            </a:blip>
            <a:srcRect l="30706" t="14647" r="18277" b="10570"/>
            <a:stretch/>
          </p:blipFill>
          <p:spPr>
            <a:xfrm>
              <a:off x="5022271" y="1404000"/>
              <a:ext cx="2985655" cy="3282359"/>
            </a:xfrm>
            <a:prstGeom prst="rect">
              <a:avLst/>
            </a:prstGeom>
          </p:spPr>
        </p:pic>
        <p:cxnSp>
          <p:nvCxnSpPr>
            <p:cNvPr id="11" name="Gerader Verbinder 10">
              <a:extLst>
                <a:ext uri="{FF2B5EF4-FFF2-40B4-BE49-F238E27FC236}">
                  <a16:creationId xmlns:a16="http://schemas.microsoft.com/office/drawing/2014/main" id="{E2DB8820-D826-4C61-897C-08A6E426D582}"/>
                </a:ext>
              </a:extLst>
            </p:cNvPr>
            <p:cNvCxnSpPr>
              <a:cxnSpLocks/>
            </p:cNvCxnSpPr>
            <p:nvPr/>
          </p:nvCxnSpPr>
          <p:spPr>
            <a:xfrm flipH="1">
              <a:off x="6212842" y="2930236"/>
              <a:ext cx="739138" cy="0"/>
            </a:xfrm>
            <a:prstGeom prst="line">
              <a:avLst/>
            </a:prstGeom>
            <a:ln w="12700">
              <a:solidFill>
                <a:schemeClr val="tx2">
                  <a:lumMod val="40000"/>
                  <a:lumOff val="60000"/>
                </a:schemeClr>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9A8BB1AA-7A03-4C87-9702-7FDACDE82713}"/>
                </a:ext>
              </a:extLst>
            </p:cNvPr>
            <p:cNvCxnSpPr>
              <a:cxnSpLocks/>
            </p:cNvCxnSpPr>
            <p:nvPr/>
          </p:nvCxnSpPr>
          <p:spPr>
            <a:xfrm>
              <a:off x="6270106" y="2385060"/>
              <a:ext cx="0" cy="613875"/>
            </a:xfrm>
            <a:prstGeom prst="line">
              <a:avLst/>
            </a:prstGeom>
            <a:ln w="12700">
              <a:solidFill>
                <a:schemeClr val="tx2">
                  <a:lumMod val="40000"/>
                  <a:lumOff val="60000"/>
                </a:schemeClr>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A1BA19DD-7D13-4556-8A97-93C131940529}"/>
                </a:ext>
              </a:extLst>
            </p:cNvPr>
            <p:cNvCxnSpPr>
              <a:cxnSpLocks/>
            </p:cNvCxnSpPr>
            <p:nvPr/>
          </p:nvCxnSpPr>
          <p:spPr>
            <a:xfrm rot="-1800000" flipH="1">
              <a:off x="6219463" y="2741236"/>
              <a:ext cx="756000" cy="0"/>
            </a:xfrm>
            <a:prstGeom prst="line">
              <a:avLst/>
            </a:prstGeom>
            <a:ln w="12700">
              <a:solidFill>
                <a:schemeClr val="tx2"/>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6A974660-F119-40F5-A276-F32B5EC6E891}"/>
                </a:ext>
              </a:extLst>
            </p:cNvPr>
            <p:cNvCxnSpPr>
              <a:cxnSpLocks/>
            </p:cNvCxnSpPr>
            <p:nvPr/>
          </p:nvCxnSpPr>
          <p:spPr>
            <a:xfrm rot="-1800000">
              <a:off x="6116638" y="2357483"/>
              <a:ext cx="0" cy="613875"/>
            </a:xfrm>
            <a:prstGeom prst="line">
              <a:avLst/>
            </a:prstGeom>
            <a:ln w="12700">
              <a:solidFill>
                <a:schemeClr val="tx2"/>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AB54199C-DEE4-4828-8827-39649BA8ABE1}"/>
                </a:ext>
              </a:extLst>
            </p:cNvPr>
            <p:cNvSpPr txBox="1"/>
            <p:nvPr/>
          </p:nvSpPr>
          <p:spPr>
            <a:xfrm>
              <a:off x="6855906" y="2431319"/>
              <a:ext cx="375851" cy="246221"/>
            </a:xfrm>
            <a:prstGeom prst="rect">
              <a:avLst/>
            </a:prstGeom>
            <a:noFill/>
            <a:ln w="12700">
              <a:noFill/>
            </a:ln>
          </p:spPr>
          <p:txBody>
            <a:bodyPr wrap="square" rtlCol="0">
              <a:spAutoFit/>
            </a:bodyPr>
            <a:lstStyle/>
            <a:p>
              <a:r>
                <a:rPr lang="de-DE" sz="1000" b="1" dirty="0">
                  <a:solidFill>
                    <a:schemeClr val="tx2"/>
                  </a:solidFill>
                </a:rPr>
                <a:t>x*</a:t>
              </a:r>
            </a:p>
          </p:txBody>
        </p:sp>
        <p:sp>
          <p:nvSpPr>
            <p:cNvPr id="26" name="Textfeld 25">
              <a:extLst>
                <a:ext uri="{FF2B5EF4-FFF2-40B4-BE49-F238E27FC236}">
                  <a16:creationId xmlns:a16="http://schemas.microsoft.com/office/drawing/2014/main" id="{D7C70CD1-3F7B-42D9-A2C3-E8250473127A}"/>
                </a:ext>
              </a:extLst>
            </p:cNvPr>
            <p:cNvSpPr txBox="1"/>
            <p:nvPr/>
          </p:nvSpPr>
          <p:spPr>
            <a:xfrm>
              <a:off x="5852527" y="2204205"/>
              <a:ext cx="306938" cy="246221"/>
            </a:xfrm>
            <a:prstGeom prst="rect">
              <a:avLst/>
            </a:prstGeom>
            <a:noFill/>
            <a:ln w="12700">
              <a:noFill/>
            </a:ln>
          </p:spPr>
          <p:txBody>
            <a:bodyPr wrap="square" rtlCol="0">
              <a:spAutoFit/>
            </a:bodyPr>
            <a:lstStyle/>
            <a:p>
              <a:r>
                <a:rPr lang="de-DE" sz="1000" b="1" dirty="0">
                  <a:solidFill>
                    <a:schemeClr val="tx2"/>
                  </a:solidFill>
                </a:rPr>
                <a:t>y*</a:t>
              </a:r>
            </a:p>
          </p:txBody>
        </p:sp>
        <p:sp>
          <p:nvSpPr>
            <p:cNvPr id="27" name="Bogen 26">
              <a:extLst>
                <a:ext uri="{FF2B5EF4-FFF2-40B4-BE49-F238E27FC236}">
                  <a16:creationId xmlns:a16="http://schemas.microsoft.com/office/drawing/2014/main" id="{D45BF840-85D6-4072-8393-B497FADB1BAB}"/>
                </a:ext>
              </a:extLst>
            </p:cNvPr>
            <p:cNvSpPr/>
            <p:nvPr/>
          </p:nvSpPr>
          <p:spPr>
            <a:xfrm rot="157131">
              <a:off x="6518324" y="2694786"/>
              <a:ext cx="240497" cy="317062"/>
            </a:xfrm>
            <a:prstGeom prst="arc">
              <a:avLst>
                <a:gd name="adj1" fmla="val 16781481"/>
                <a:gd name="adj2" fmla="val 1993084"/>
              </a:avLst>
            </a:prstGeom>
            <a:ln w="127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8" name="Textfeld 27">
              <a:extLst>
                <a:ext uri="{FF2B5EF4-FFF2-40B4-BE49-F238E27FC236}">
                  <a16:creationId xmlns:a16="http://schemas.microsoft.com/office/drawing/2014/main" id="{A3D10D30-74CC-49DE-B75B-BD82F3A08CE0}"/>
                </a:ext>
              </a:extLst>
            </p:cNvPr>
            <p:cNvSpPr txBox="1"/>
            <p:nvPr/>
          </p:nvSpPr>
          <p:spPr>
            <a:xfrm>
              <a:off x="6327326" y="2737323"/>
              <a:ext cx="495649" cy="246221"/>
            </a:xfrm>
            <a:prstGeom prst="rect">
              <a:avLst/>
            </a:prstGeom>
            <a:noFill/>
            <a:ln w="12700">
              <a:noFill/>
            </a:ln>
          </p:spPr>
          <p:txBody>
            <a:bodyPr wrap="none" rtlCol="0">
              <a:spAutoFit/>
            </a:bodyPr>
            <a:lstStyle/>
            <a:p>
              <a:r>
                <a:rPr lang="de-DE" sz="1000" dirty="0" err="1">
                  <a:solidFill>
                    <a:srgbClr val="FFFF00"/>
                  </a:solidFill>
                </a:rPr>
                <a:t>alpha</a:t>
              </a:r>
              <a:endParaRPr lang="de-DE" sz="1000" dirty="0">
                <a:solidFill>
                  <a:srgbClr val="FFFF00"/>
                </a:solidFill>
              </a:endParaRPr>
            </a:p>
          </p:txBody>
        </p:sp>
        <p:cxnSp>
          <p:nvCxnSpPr>
            <p:cNvPr id="30" name="Gerade Verbindung mit Pfeil 29">
              <a:extLst>
                <a:ext uri="{FF2B5EF4-FFF2-40B4-BE49-F238E27FC236}">
                  <a16:creationId xmlns:a16="http://schemas.microsoft.com/office/drawing/2014/main" id="{D7DE3E98-522C-4859-8A62-8440093CB2DA}"/>
                </a:ext>
              </a:extLst>
            </p:cNvPr>
            <p:cNvCxnSpPr/>
            <p:nvPr/>
          </p:nvCxnSpPr>
          <p:spPr>
            <a:xfrm>
              <a:off x="4526280" y="3937713"/>
              <a:ext cx="4343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44F791F2-9EE8-4BC0-8B1A-DF4B68CF2454}"/>
                </a:ext>
              </a:extLst>
            </p:cNvPr>
            <p:cNvCxnSpPr>
              <a:cxnSpLocks/>
            </p:cNvCxnSpPr>
            <p:nvPr/>
          </p:nvCxnSpPr>
          <p:spPr>
            <a:xfrm rot="16200000">
              <a:off x="4309110" y="3728163"/>
              <a:ext cx="4343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3F9085C5-C6BF-4BD0-A6FB-771ECE1DEF48}"/>
                </a:ext>
              </a:extLst>
            </p:cNvPr>
            <p:cNvCxnSpPr>
              <a:cxnSpLocks/>
            </p:cNvCxnSpPr>
            <p:nvPr/>
          </p:nvCxnSpPr>
          <p:spPr>
            <a:xfrm flipH="1">
              <a:off x="4404360" y="3937713"/>
              <a:ext cx="121920" cy="1540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418DB45A-A41B-4D06-88D7-4788C490DBB0}"/>
                </a:ext>
              </a:extLst>
            </p:cNvPr>
            <p:cNvSpPr txBox="1"/>
            <p:nvPr/>
          </p:nvSpPr>
          <p:spPr>
            <a:xfrm>
              <a:off x="4526280" y="3402324"/>
              <a:ext cx="165100" cy="246221"/>
            </a:xfrm>
            <a:prstGeom prst="rect">
              <a:avLst/>
            </a:prstGeom>
            <a:noFill/>
            <a:ln w="12700">
              <a:noFill/>
            </a:ln>
          </p:spPr>
          <p:txBody>
            <a:bodyPr wrap="square" rtlCol="0">
              <a:spAutoFit/>
            </a:bodyPr>
            <a:lstStyle/>
            <a:p>
              <a:r>
                <a:rPr lang="de-DE" sz="1000" dirty="0"/>
                <a:t>y</a:t>
              </a:r>
            </a:p>
          </p:txBody>
        </p:sp>
        <p:sp>
          <p:nvSpPr>
            <p:cNvPr id="36" name="Textfeld 35">
              <a:extLst>
                <a:ext uri="{FF2B5EF4-FFF2-40B4-BE49-F238E27FC236}">
                  <a16:creationId xmlns:a16="http://schemas.microsoft.com/office/drawing/2014/main" id="{2A7234C5-2384-42DB-B2A5-8570728F3AEE}"/>
                </a:ext>
              </a:extLst>
            </p:cNvPr>
            <p:cNvSpPr txBox="1"/>
            <p:nvPr/>
          </p:nvSpPr>
          <p:spPr>
            <a:xfrm>
              <a:off x="4795521" y="3891627"/>
              <a:ext cx="165100" cy="246221"/>
            </a:xfrm>
            <a:prstGeom prst="rect">
              <a:avLst/>
            </a:prstGeom>
            <a:noFill/>
            <a:ln w="12700">
              <a:noFill/>
            </a:ln>
          </p:spPr>
          <p:txBody>
            <a:bodyPr wrap="square" rtlCol="0">
              <a:spAutoFit/>
            </a:bodyPr>
            <a:lstStyle/>
            <a:p>
              <a:r>
                <a:rPr lang="de-DE" sz="1000" dirty="0"/>
                <a:t>x</a:t>
              </a:r>
            </a:p>
          </p:txBody>
        </p:sp>
        <p:sp>
          <p:nvSpPr>
            <p:cNvPr id="37" name="Textfeld 36">
              <a:extLst>
                <a:ext uri="{FF2B5EF4-FFF2-40B4-BE49-F238E27FC236}">
                  <a16:creationId xmlns:a16="http://schemas.microsoft.com/office/drawing/2014/main" id="{EC9C428D-D0B6-4ABA-BF72-A2FEB2DCCA41}"/>
                </a:ext>
              </a:extLst>
            </p:cNvPr>
            <p:cNvSpPr txBox="1"/>
            <p:nvPr/>
          </p:nvSpPr>
          <p:spPr>
            <a:xfrm>
              <a:off x="4239261" y="3891627"/>
              <a:ext cx="165100" cy="246221"/>
            </a:xfrm>
            <a:prstGeom prst="rect">
              <a:avLst/>
            </a:prstGeom>
            <a:noFill/>
            <a:ln w="12700">
              <a:noFill/>
            </a:ln>
          </p:spPr>
          <p:txBody>
            <a:bodyPr wrap="square" rtlCol="0">
              <a:spAutoFit/>
            </a:bodyPr>
            <a:lstStyle/>
            <a:p>
              <a:r>
                <a:rPr lang="de-DE" sz="1000" dirty="0"/>
                <a:t>z</a:t>
              </a:r>
            </a:p>
          </p:txBody>
        </p:sp>
      </p:grpSp>
      <p:pic>
        <p:nvPicPr>
          <p:cNvPr id="41" name="Grafik 40">
            <a:extLst>
              <a:ext uri="{FF2B5EF4-FFF2-40B4-BE49-F238E27FC236}">
                <a16:creationId xmlns:a16="http://schemas.microsoft.com/office/drawing/2014/main" id="{1BA6F7AB-C7AC-4AE7-846B-6B4792C3F443}"/>
              </a:ext>
            </a:extLst>
          </p:cNvPr>
          <p:cNvPicPr>
            <a:picLocks noChangeAspect="1"/>
          </p:cNvPicPr>
          <p:nvPr/>
        </p:nvPicPr>
        <p:blipFill rotWithShape="1">
          <a:blip r:embed="rId3">
            <a:extLst>
              <a:ext uri="{28A0092B-C50C-407E-A947-70E740481C1C}">
                <a14:useLocalDpi xmlns:a14="http://schemas.microsoft.com/office/drawing/2010/main" val="0"/>
              </a:ext>
            </a:extLst>
          </a:blip>
          <a:srcRect l="29167" t="14584" r="18092" b="12645"/>
          <a:stretch/>
        </p:blipFill>
        <p:spPr>
          <a:xfrm>
            <a:off x="8721521" y="1439109"/>
            <a:ext cx="3086477" cy="3194050"/>
          </a:xfrm>
          <a:prstGeom prst="rect">
            <a:avLst/>
          </a:prstGeom>
        </p:spPr>
      </p:pic>
      <p:cxnSp>
        <p:nvCxnSpPr>
          <p:cNvPr id="42" name="Gerader Verbinder 41">
            <a:extLst>
              <a:ext uri="{FF2B5EF4-FFF2-40B4-BE49-F238E27FC236}">
                <a16:creationId xmlns:a16="http://schemas.microsoft.com/office/drawing/2014/main" id="{C2B00285-B49D-403A-BFEA-738B652F2973}"/>
              </a:ext>
            </a:extLst>
          </p:cNvPr>
          <p:cNvCxnSpPr>
            <a:cxnSpLocks/>
          </p:cNvCxnSpPr>
          <p:nvPr/>
        </p:nvCxnSpPr>
        <p:spPr>
          <a:xfrm flipH="1">
            <a:off x="10018541" y="2963748"/>
            <a:ext cx="862819" cy="0"/>
          </a:xfrm>
          <a:prstGeom prst="line">
            <a:avLst/>
          </a:prstGeom>
          <a:ln w="12700">
            <a:solidFill>
              <a:schemeClr val="tx2">
                <a:lumMod val="40000"/>
                <a:lumOff val="60000"/>
              </a:schemeClr>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B7DB3D4B-00E4-4D2E-8A96-CFD0422BA807}"/>
              </a:ext>
            </a:extLst>
          </p:cNvPr>
          <p:cNvCxnSpPr>
            <a:cxnSpLocks/>
          </p:cNvCxnSpPr>
          <p:nvPr/>
        </p:nvCxnSpPr>
        <p:spPr>
          <a:xfrm>
            <a:off x="10075805" y="2418572"/>
            <a:ext cx="0" cy="613875"/>
          </a:xfrm>
          <a:prstGeom prst="line">
            <a:avLst/>
          </a:prstGeom>
          <a:ln w="12700">
            <a:solidFill>
              <a:schemeClr val="tx2">
                <a:lumMod val="40000"/>
                <a:lumOff val="60000"/>
              </a:schemeClr>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6EDF231C-E2DE-4C2A-A7F5-B54F592A4AFB}"/>
              </a:ext>
            </a:extLst>
          </p:cNvPr>
          <p:cNvSpPr txBox="1"/>
          <p:nvPr/>
        </p:nvSpPr>
        <p:spPr>
          <a:xfrm>
            <a:off x="9235436" y="4294605"/>
            <a:ext cx="1951175" cy="338554"/>
          </a:xfrm>
          <a:prstGeom prst="rect">
            <a:avLst/>
          </a:prstGeom>
          <a:noFill/>
        </p:spPr>
        <p:txBody>
          <a:bodyPr wrap="none" rtlCol="0">
            <a:spAutoFit/>
          </a:bodyPr>
          <a:lstStyle/>
          <a:p>
            <a:r>
              <a:rPr lang="en-US" sz="1600" b="1" dirty="0"/>
              <a:t>default: alpha = 0°</a:t>
            </a:r>
            <a:endParaRPr lang="de-DE" sz="1600" b="1" dirty="0"/>
          </a:p>
        </p:txBody>
      </p:sp>
      <p:sp>
        <p:nvSpPr>
          <p:cNvPr id="47" name="Textfeld 46">
            <a:extLst>
              <a:ext uri="{FF2B5EF4-FFF2-40B4-BE49-F238E27FC236}">
                <a16:creationId xmlns:a16="http://schemas.microsoft.com/office/drawing/2014/main" id="{8EF5316C-861F-44B6-B186-FB433EE35865}"/>
              </a:ext>
            </a:extLst>
          </p:cNvPr>
          <p:cNvSpPr txBox="1"/>
          <p:nvPr/>
        </p:nvSpPr>
        <p:spPr>
          <a:xfrm>
            <a:off x="6386713" y="4298182"/>
            <a:ext cx="1265090" cy="338554"/>
          </a:xfrm>
          <a:prstGeom prst="rect">
            <a:avLst/>
          </a:prstGeom>
          <a:noFill/>
        </p:spPr>
        <p:txBody>
          <a:bodyPr wrap="none" rtlCol="0">
            <a:spAutoFit/>
          </a:bodyPr>
          <a:lstStyle/>
          <a:p>
            <a:r>
              <a:rPr lang="en-US" sz="1600" b="1" dirty="0"/>
              <a:t>alpha = 30°</a:t>
            </a:r>
            <a:endParaRPr lang="de-DE" sz="1600" b="1" dirty="0"/>
          </a:p>
        </p:txBody>
      </p:sp>
    </p:spTree>
    <p:extLst>
      <p:ext uri="{BB962C8B-B14F-4D97-AF65-F5344CB8AC3E}">
        <p14:creationId xmlns:p14="http://schemas.microsoft.com/office/powerpoint/2010/main" val="333697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B7E2B254-3F4A-429E-87FC-975D6FC51ECE}"/>
              </a:ext>
            </a:extLst>
          </p:cNvPr>
          <p:cNvSpPr>
            <a:spLocks noGrp="1"/>
          </p:cNvSpPr>
          <p:nvPr>
            <p:ph type="title"/>
          </p:nvPr>
        </p:nvSpPr>
        <p:spPr/>
        <p:txBody>
          <a:bodyPr/>
          <a:lstStyle/>
          <a:p>
            <a:r>
              <a:rPr lang="en-US" dirty="0"/>
              <a:t>Input Data – Using Machine Learning</a:t>
            </a:r>
          </a:p>
        </p:txBody>
      </p:sp>
      <p:sp>
        <p:nvSpPr>
          <p:cNvPr id="4" name="Richtungspfeil 9">
            <a:extLst>
              <a:ext uri="{FF2B5EF4-FFF2-40B4-BE49-F238E27FC236}">
                <a16:creationId xmlns:a16="http://schemas.microsoft.com/office/drawing/2014/main" id="{95342142-5B4F-4E9F-B80D-3A60306E048D}"/>
              </a:ext>
            </a:extLst>
          </p:cNvPr>
          <p:cNvSpPr/>
          <p:nvPr/>
        </p:nvSpPr>
        <p:spPr>
          <a:xfrm>
            <a:off x="6341926" y="2703133"/>
            <a:ext cx="601578" cy="1216800"/>
          </a:xfrm>
          <a:prstGeom prst="homePlate">
            <a:avLst/>
          </a:prstGeom>
          <a:solidFill>
            <a:srgbClr val="01539E"/>
          </a:solidFill>
          <a:ln>
            <a:solidFill>
              <a:srgbClr val="005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Gruppieren 4">
            <a:extLst>
              <a:ext uri="{FF2B5EF4-FFF2-40B4-BE49-F238E27FC236}">
                <a16:creationId xmlns:a16="http://schemas.microsoft.com/office/drawing/2014/main" id="{AFB31234-191A-4FE2-9AC8-1F40F50E52B1}"/>
              </a:ext>
            </a:extLst>
          </p:cNvPr>
          <p:cNvGrpSpPr/>
          <p:nvPr/>
        </p:nvGrpSpPr>
        <p:grpSpPr>
          <a:xfrm>
            <a:off x="7374626" y="1394624"/>
            <a:ext cx="4100225" cy="4568976"/>
            <a:chOff x="7374628" y="1351305"/>
            <a:chExt cx="4100225" cy="4568976"/>
          </a:xfrm>
        </p:grpSpPr>
        <p:pic>
          <p:nvPicPr>
            <p:cNvPr id="6" name="Grafik 5">
              <a:extLst>
                <a:ext uri="{FF2B5EF4-FFF2-40B4-BE49-F238E27FC236}">
                  <a16:creationId xmlns:a16="http://schemas.microsoft.com/office/drawing/2014/main" id="{0F6D58D3-74D1-4E92-A1D4-B1A825B246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4628" y="1351305"/>
              <a:ext cx="4019277" cy="4019277"/>
            </a:xfrm>
            <a:prstGeom prst="rect">
              <a:avLst/>
            </a:prstGeom>
          </p:spPr>
        </p:pic>
        <p:sp>
          <p:nvSpPr>
            <p:cNvPr id="7" name="Textfeld 6">
              <a:extLst>
                <a:ext uri="{FF2B5EF4-FFF2-40B4-BE49-F238E27FC236}">
                  <a16:creationId xmlns:a16="http://schemas.microsoft.com/office/drawing/2014/main" id="{C6D88198-2B60-409B-9EFA-8ADEFC5EB2CF}"/>
                </a:ext>
              </a:extLst>
            </p:cNvPr>
            <p:cNvSpPr txBox="1"/>
            <p:nvPr/>
          </p:nvSpPr>
          <p:spPr>
            <a:xfrm>
              <a:off x="7374628" y="5550949"/>
              <a:ext cx="4100225" cy="369332"/>
            </a:xfrm>
            <a:prstGeom prst="rect">
              <a:avLst/>
            </a:prstGeom>
            <a:noFill/>
          </p:spPr>
          <p:txBody>
            <a:bodyPr wrap="none" rtlCol="0">
              <a:spAutoFit/>
            </a:bodyPr>
            <a:lstStyle/>
            <a:p>
              <a:r>
                <a:rPr lang="de-DE" dirty="0"/>
                <a:t>Trainingsdaten aus EBSD-Messungen</a:t>
              </a:r>
            </a:p>
          </p:txBody>
        </p:sp>
      </p:grpSp>
      <p:pic>
        <p:nvPicPr>
          <p:cNvPr id="11" name="Grafik 10">
            <a:extLst>
              <a:ext uri="{FF2B5EF4-FFF2-40B4-BE49-F238E27FC236}">
                <a16:creationId xmlns:a16="http://schemas.microsoft.com/office/drawing/2014/main" id="{826E9F35-6F6C-47AA-A018-438B379DE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52" y="1162287"/>
            <a:ext cx="2857878" cy="2404108"/>
          </a:xfrm>
          <a:prstGeom prst="rect">
            <a:avLst/>
          </a:prstGeom>
        </p:spPr>
      </p:pic>
      <p:pic>
        <p:nvPicPr>
          <p:cNvPr id="12" name="Grafik 11">
            <a:extLst>
              <a:ext uri="{FF2B5EF4-FFF2-40B4-BE49-F238E27FC236}">
                <a16:creationId xmlns:a16="http://schemas.microsoft.com/office/drawing/2014/main" id="{4A0A96AA-13FA-4795-B1EA-122E5176F5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452" y="3871061"/>
            <a:ext cx="2898242" cy="2092539"/>
          </a:xfrm>
          <a:prstGeom prst="rect">
            <a:avLst/>
          </a:prstGeom>
        </p:spPr>
      </p:pic>
      <p:pic>
        <p:nvPicPr>
          <p:cNvPr id="13" name="Grafik 12">
            <a:extLst>
              <a:ext uri="{FF2B5EF4-FFF2-40B4-BE49-F238E27FC236}">
                <a16:creationId xmlns:a16="http://schemas.microsoft.com/office/drawing/2014/main" id="{F7479142-86DE-4D1F-AA68-98660E6489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0561" y="2334916"/>
            <a:ext cx="2712095" cy="2188168"/>
          </a:xfrm>
          <a:prstGeom prst="rect">
            <a:avLst/>
          </a:prstGeom>
        </p:spPr>
      </p:pic>
    </p:spTree>
    <p:extLst>
      <p:ext uri="{BB962C8B-B14F-4D97-AF65-F5344CB8AC3E}">
        <p14:creationId xmlns:p14="http://schemas.microsoft.com/office/powerpoint/2010/main" val="414136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22C347-B503-4A88-87FD-E92FE24FF75E}"/>
              </a:ext>
            </a:extLst>
          </p:cNvPr>
          <p:cNvSpPr>
            <a:spLocks noGrp="1"/>
          </p:cNvSpPr>
          <p:nvPr>
            <p:ph type="title"/>
          </p:nvPr>
        </p:nvSpPr>
        <p:spPr/>
        <p:txBody>
          <a:bodyPr/>
          <a:lstStyle/>
          <a:p>
            <a:r>
              <a:rPr lang="en-US" dirty="0"/>
              <a:t>Input Data – Using Machine Learning</a:t>
            </a:r>
            <a:endParaRPr lang="de-DE" dirty="0"/>
          </a:p>
        </p:txBody>
      </p:sp>
      <p:pic>
        <p:nvPicPr>
          <p:cNvPr id="19" name="Grafik 18">
            <a:extLst>
              <a:ext uri="{FF2B5EF4-FFF2-40B4-BE49-F238E27FC236}">
                <a16:creationId xmlns:a16="http://schemas.microsoft.com/office/drawing/2014/main" id="{F5FD84E7-A889-45B5-947D-708B47E4B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178" y="953984"/>
            <a:ext cx="4950031" cy="4950031"/>
          </a:xfrm>
          <a:prstGeom prst="rect">
            <a:avLst/>
          </a:prstGeom>
        </p:spPr>
      </p:pic>
      <p:grpSp>
        <p:nvGrpSpPr>
          <p:cNvPr id="33" name="Gruppieren 32">
            <a:extLst>
              <a:ext uri="{FF2B5EF4-FFF2-40B4-BE49-F238E27FC236}">
                <a16:creationId xmlns:a16="http://schemas.microsoft.com/office/drawing/2014/main" id="{942F0732-8198-4A31-954A-C426D35846F0}"/>
              </a:ext>
            </a:extLst>
          </p:cNvPr>
          <p:cNvGrpSpPr>
            <a:grpSpLocks noChangeAspect="1"/>
          </p:cNvGrpSpPr>
          <p:nvPr/>
        </p:nvGrpSpPr>
        <p:grpSpPr>
          <a:xfrm>
            <a:off x="400079" y="2141123"/>
            <a:ext cx="5695921" cy="2434048"/>
            <a:chOff x="2153188" y="2494685"/>
            <a:chExt cx="6973778" cy="2980117"/>
          </a:xfrm>
        </p:grpSpPr>
        <p:sp>
          <p:nvSpPr>
            <p:cNvPr id="34" name="Rechteck 33">
              <a:extLst>
                <a:ext uri="{FF2B5EF4-FFF2-40B4-BE49-F238E27FC236}">
                  <a16:creationId xmlns:a16="http://schemas.microsoft.com/office/drawing/2014/main" id="{10CF3FD6-93B4-4AE8-8D39-0F4497079862}"/>
                </a:ext>
              </a:extLst>
            </p:cNvPr>
            <p:cNvSpPr/>
            <p:nvPr/>
          </p:nvSpPr>
          <p:spPr>
            <a:xfrm>
              <a:off x="2153188" y="3566911"/>
              <a:ext cx="143096" cy="1160378"/>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 Verbindung mit Pfeil 34">
              <a:extLst>
                <a:ext uri="{FF2B5EF4-FFF2-40B4-BE49-F238E27FC236}">
                  <a16:creationId xmlns:a16="http://schemas.microsoft.com/office/drawing/2014/main" id="{12EAC542-6840-41FA-BE13-33678F1E3B79}"/>
                </a:ext>
              </a:extLst>
            </p:cNvPr>
            <p:cNvCxnSpPr>
              <a:cxnSpLocks/>
            </p:cNvCxnSpPr>
            <p:nvPr/>
          </p:nvCxnSpPr>
          <p:spPr>
            <a:xfrm>
              <a:off x="2296284" y="4147099"/>
              <a:ext cx="274151" cy="0"/>
            </a:xfrm>
            <a:prstGeom prst="straightConnector1">
              <a:avLst/>
            </a:prstGeom>
            <a:solidFill>
              <a:srgbClr val="00549F"/>
            </a:solidFill>
            <a:ln w="38100">
              <a:solidFill>
                <a:srgbClr val="00549F"/>
              </a:solidFill>
              <a:tailEnd type="triangle"/>
            </a:ln>
          </p:spPr>
          <p:style>
            <a:lnRef idx="1">
              <a:schemeClr val="accent1"/>
            </a:lnRef>
            <a:fillRef idx="0">
              <a:schemeClr val="accent1"/>
            </a:fillRef>
            <a:effectRef idx="0">
              <a:schemeClr val="accent1"/>
            </a:effectRef>
            <a:fontRef idx="minor">
              <a:schemeClr val="tx1"/>
            </a:fontRef>
          </p:style>
        </p:cxnSp>
        <p:sp>
          <p:nvSpPr>
            <p:cNvPr id="36" name="Abgerundetes Rechteck 6">
              <a:extLst>
                <a:ext uri="{FF2B5EF4-FFF2-40B4-BE49-F238E27FC236}">
                  <a16:creationId xmlns:a16="http://schemas.microsoft.com/office/drawing/2014/main" id="{FC10350D-34D0-41A2-8373-BC3ACF3AB269}"/>
                </a:ext>
              </a:extLst>
            </p:cNvPr>
            <p:cNvSpPr/>
            <p:nvPr/>
          </p:nvSpPr>
          <p:spPr>
            <a:xfrm>
              <a:off x="2568167" y="3806706"/>
              <a:ext cx="1302178" cy="680787"/>
            </a:xfrm>
            <a:prstGeom prst="round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Generator</a:t>
              </a:r>
            </a:p>
          </p:txBody>
        </p:sp>
        <p:sp>
          <p:nvSpPr>
            <p:cNvPr id="37" name="Textfeld 36">
              <a:extLst>
                <a:ext uri="{FF2B5EF4-FFF2-40B4-BE49-F238E27FC236}">
                  <a16:creationId xmlns:a16="http://schemas.microsoft.com/office/drawing/2014/main" id="{8E5CE4BB-9D8D-4009-90D3-78F4A666E9D2}"/>
                </a:ext>
              </a:extLst>
            </p:cNvPr>
            <p:cNvSpPr txBox="1"/>
            <p:nvPr/>
          </p:nvSpPr>
          <p:spPr>
            <a:xfrm>
              <a:off x="2153188" y="4716058"/>
              <a:ext cx="143096" cy="338554"/>
            </a:xfrm>
            <a:prstGeom prst="rect">
              <a:avLst/>
            </a:prstGeom>
            <a:noFill/>
          </p:spPr>
          <p:txBody>
            <a:bodyPr wrap="square" rtlCol="0">
              <a:spAutoFit/>
            </a:bodyPr>
            <a:lstStyle/>
            <a:p>
              <a:pPr algn="ctr"/>
              <a:r>
                <a:rPr lang="de-DE" sz="1600" dirty="0" err="1"/>
                <a:t>z</a:t>
              </a:r>
              <a:endParaRPr lang="de-DE" sz="1200" dirty="0"/>
            </a:p>
          </p:txBody>
        </p:sp>
        <p:cxnSp>
          <p:nvCxnSpPr>
            <p:cNvPr id="38" name="Gerade Verbindung mit Pfeil 37">
              <a:extLst>
                <a:ext uri="{FF2B5EF4-FFF2-40B4-BE49-F238E27FC236}">
                  <a16:creationId xmlns:a16="http://schemas.microsoft.com/office/drawing/2014/main" id="{9079C8CF-B036-4775-BE2F-550104CD67C0}"/>
                </a:ext>
              </a:extLst>
            </p:cNvPr>
            <p:cNvCxnSpPr>
              <a:cxnSpLocks/>
              <a:stCxn id="36" idx="3"/>
            </p:cNvCxnSpPr>
            <p:nvPr/>
          </p:nvCxnSpPr>
          <p:spPr>
            <a:xfrm>
              <a:off x="3870345" y="4147099"/>
              <a:ext cx="320774" cy="0"/>
            </a:xfrm>
            <a:prstGeom prst="straightConnector1">
              <a:avLst/>
            </a:prstGeom>
            <a:solidFill>
              <a:srgbClr val="00549F"/>
            </a:solidFill>
            <a:ln w="38100">
              <a:solidFill>
                <a:srgbClr val="00549F"/>
              </a:solidFill>
              <a:tailEnd type="triangle"/>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DD177A68-37C8-458C-A023-93E7B876D0D5}"/>
                </a:ext>
              </a:extLst>
            </p:cNvPr>
            <p:cNvSpPr/>
            <p:nvPr/>
          </p:nvSpPr>
          <p:spPr>
            <a:xfrm>
              <a:off x="4209006" y="3799827"/>
              <a:ext cx="293347" cy="451518"/>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2F754120-92B7-4D7D-A732-AA70B54CB6D1}"/>
                </a:ext>
              </a:extLst>
            </p:cNvPr>
            <p:cNvSpPr/>
            <p:nvPr/>
          </p:nvSpPr>
          <p:spPr>
            <a:xfrm>
              <a:off x="4285324" y="3874690"/>
              <a:ext cx="293347" cy="451518"/>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3DD64229-E632-4F4B-BDC4-47229E6CEA8D}"/>
                </a:ext>
              </a:extLst>
            </p:cNvPr>
            <p:cNvSpPr/>
            <p:nvPr/>
          </p:nvSpPr>
          <p:spPr>
            <a:xfrm>
              <a:off x="4361642" y="3949553"/>
              <a:ext cx="293347" cy="451518"/>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7BD2E5FA-71E8-4B4A-8F84-881D2C6AEE9C}"/>
                </a:ext>
              </a:extLst>
            </p:cNvPr>
            <p:cNvSpPr/>
            <p:nvPr/>
          </p:nvSpPr>
          <p:spPr>
            <a:xfrm>
              <a:off x="4437960" y="4024416"/>
              <a:ext cx="293347" cy="451518"/>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feld 42">
              <a:extLst>
                <a:ext uri="{FF2B5EF4-FFF2-40B4-BE49-F238E27FC236}">
                  <a16:creationId xmlns:a16="http://schemas.microsoft.com/office/drawing/2014/main" id="{3E3DCB69-EFB6-4862-9701-5F48B65683B9}"/>
                </a:ext>
              </a:extLst>
            </p:cNvPr>
            <p:cNvSpPr txBox="1"/>
            <p:nvPr/>
          </p:nvSpPr>
          <p:spPr>
            <a:xfrm>
              <a:off x="3970774" y="4537026"/>
              <a:ext cx="1082237" cy="171464"/>
            </a:xfrm>
            <a:prstGeom prst="rect">
              <a:avLst/>
            </a:prstGeom>
            <a:noFill/>
          </p:spPr>
          <p:txBody>
            <a:bodyPr wrap="square" rtlCol="0">
              <a:spAutoFit/>
            </a:bodyPr>
            <a:lstStyle/>
            <a:p>
              <a:pPr algn="ctr"/>
              <a:r>
                <a:rPr lang="de-DE" sz="1200" dirty="0"/>
                <a:t>Synthetische Daten</a:t>
              </a:r>
            </a:p>
          </p:txBody>
        </p:sp>
        <p:sp>
          <p:nvSpPr>
            <p:cNvPr id="44" name="Rechteck 43">
              <a:extLst>
                <a:ext uri="{FF2B5EF4-FFF2-40B4-BE49-F238E27FC236}">
                  <a16:creationId xmlns:a16="http://schemas.microsoft.com/office/drawing/2014/main" id="{00ACC8DE-861D-4E17-BE31-1BE7FE12C4A2}"/>
                </a:ext>
              </a:extLst>
            </p:cNvPr>
            <p:cNvSpPr/>
            <p:nvPr/>
          </p:nvSpPr>
          <p:spPr>
            <a:xfrm>
              <a:off x="4142228" y="2494685"/>
              <a:ext cx="293347" cy="451518"/>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E166039C-883A-4E82-A435-A68092FA2C89}"/>
                </a:ext>
              </a:extLst>
            </p:cNvPr>
            <p:cNvSpPr/>
            <p:nvPr/>
          </p:nvSpPr>
          <p:spPr>
            <a:xfrm>
              <a:off x="4218546" y="2569548"/>
              <a:ext cx="293347" cy="451518"/>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B808AED1-9DF5-451C-8D2A-E655F81336D5}"/>
                </a:ext>
              </a:extLst>
            </p:cNvPr>
            <p:cNvSpPr/>
            <p:nvPr/>
          </p:nvSpPr>
          <p:spPr>
            <a:xfrm>
              <a:off x="4294864" y="2644411"/>
              <a:ext cx="293347" cy="451518"/>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C0E540D9-EA16-4673-8075-9E31C542BD2D}"/>
                </a:ext>
              </a:extLst>
            </p:cNvPr>
            <p:cNvSpPr/>
            <p:nvPr/>
          </p:nvSpPr>
          <p:spPr>
            <a:xfrm>
              <a:off x="4371182" y="2719274"/>
              <a:ext cx="293347" cy="451518"/>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497DF682-C5E7-4E8B-B450-D88FC3E0C6AF}"/>
                </a:ext>
              </a:extLst>
            </p:cNvPr>
            <p:cNvSpPr txBox="1"/>
            <p:nvPr/>
          </p:nvSpPr>
          <p:spPr>
            <a:xfrm>
              <a:off x="4063524" y="3230171"/>
              <a:ext cx="744102" cy="171464"/>
            </a:xfrm>
            <a:prstGeom prst="rect">
              <a:avLst/>
            </a:prstGeom>
            <a:noFill/>
          </p:spPr>
          <p:txBody>
            <a:bodyPr wrap="square" rtlCol="0">
              <a:spAutoFit/>
            </a:bodyPr>
            <a:lstStyle/>
            <a:p>
              <a:pPr algn="ctr"/>
              <a:r>
                <a:rPr lang="de-DE" sz="1200" dirty="0"/>
                <a:t>Real Daten</a:t>
              </a:r>
            </a:p>
          </p:txBody>
        </p:sp>
        <p:sp>
          <p:nvSpPr>
            <p:cNvPr id="49" name="Abgerundetes Rechteck 19">
              <a:extLst>
                <a:ext uri="{FF2B5EF4-FFF2-40B4-BE49-F238E27FC236}">
                  <a16:creationId xmlns:a16="http://schemas.microsoft.com/office/drawing/2014/main" id="{F515311F-1C0E-489F-98F5-1E8EBAC3CB61}"/>
                </a:ext>
              </a:extLst>
            </p:cNvPr>
            <p:cNvSpPr/>
            <p:nvPr/>
          </p:nvSpPr>
          <p:spPr>
            <a:xfrm>
              <a:off x="5438443" y="3226517"/>
              <a:ext cx="1583456" cy="680787"/>
            </a:xfrm>
            <a:prstGeom prst="round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Diskriminator</a:t>
              </a:r>
            </a:p>
          </p:txBody>
        </p:sp>
        <p:cxnSp>
          <p:nvCxnSpPr>
            <p:cNvPr id="50" name="Gewinkelte Verbindung 20">
              <a:extLst>
                <a:ext uri="{FF2B5EF4-FFF2-40B4-BE49-F238E27FC236}">
                  <a16:creationId xmlns:a16="http://schemas.microsoft.com/office/drawing/2014/main" id="{C2BA2215-0524-46EE-944F-89D3F9C82BAF}"/>
                </a:ext>
              </a:extLst>
            </p:cNvPr>
            <p:cNvCxnSpPr>
              <a:cxnSpLocks/>
            </p:cNvCxnSpPr>
            <p:nvPr/>
          </p:nvCxnSpPr>
          <p:spPr>
            <a:xfrm>
              <a:off x="4773042" y="2882988"/>
              <a:ext cx="623665" cy="586455"/>
            </a:xfrm>
            <a:prstGeom prst="bentConnector3">
              <a:avLst/>
            </a:prstGeom>
            <a:solidFill>
              <a:srgbClr val="00549F"/>
            </a:solidFill>
            <a:ln w="38100">
              <a:solidFill>
                <a:srgbClr val="00549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winkelte Verbindung 21">
              <a:extLst>
                <a:ext uri="{FF2B5EF4-FFF2-40B4-BE49-F238E27FC236}">
                  <a16:creationId xmlns:a16="http://schemas.microsoft.com/office/drawing/2014/main" id="{38519BF7-DD4B-402A-BFF0-716715E32514}"/>
                </a:ext>
              </a:extLst>
            </p:cNvPr>
            <p:cNvCxnSpPr>
              <a:cxnSpLocks/>
            </p:cNvCxnSpPr>
            <p:nvPr/>
          </p:nvCxnSpPr>
          <p:spPr>
            <a:xfrm flipV="1">
              <a:off x="4773042" y="3603685"/>
              <a:ext cx="623665" cy="543415"/>
            </a:xfrm>
            <a:prstGeom prst="bentConnector3">
              <a:avLst>
                <a:gd name="adj1" fmla="val 50000"/>
              </a:avLst>
            </a:prstGeom>
            <a:solidFill>
              <a:srgbClr val="00549F"/>
            </a:solidFill>
            <a:ln w="38100">
              <a:solidFill>
                <a:srgbClr val="00549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FE03F5C9-4AD2-4329-895A-FC389F587A7A}"/>
                </a:ext>
              </a:extLst>
            </p:cNvPr>
            <p:cNvCxnSpPr>
              <a:cxnSpLocks/>
              <a:stCxn id="49" idx="3"/>
            </p:cNvCxnSpPr>
            <p:nvPr/>
          </p:nvCxnSpPr>
          <p:spPr>
            <a:xfrm>
              <a:off x="7021899" y="3566911"/>
              <a:ext cx="775249" cy="0"/>
            </a:xfrm>
            <a:prstGeom prst="straightConnector1">
              <a:avLst/>
            </a:prstGeom>
            <a:solidFill>
              <a:srgbClr val="00549F"/>
            </a:solidFill>
            <a:ln w="38100">
              <a:solidFill>
                <a:srgbClr val="00549F"/>
              </a:solidFill>
              <a:tailEnd type="triangle"/>
            </a:ln>
          </p:spPr>
          <p:style>
            <a:lnRef idx="1">
              <a:schemeClr val="accent1"/>
            </a:lnRef>
            <a:fillRef idx="0">
              <a:schemeClr val="accent1"/>
            </a:fillRef>
            <a:effectRef idx="0">
              <a:schemeClr val="accent1"/>
            </a:effectRef>
            <a:fontRef idx="minor">
              <a:schemeClr val="tx1"/>
            </a:fontRef>
          </p:style>
        </p:cxnSp>
        <p:sp>
          <p:nvSpPr>
            <p:cNvPr id="53" name="Abgerundetes Rechteck 28">
              <a:extLst>
                <a:ext uri="{FF2B5EF4-FFF2-40B4-BE49-F238E27FC236}">
                  <a16:creationId xmlns:a16="http://schemas.microsoft.com/office/drawing/2014/main" id="{F2AE4F40-C533-454B-9F17-CEDEA135A3A2}"/>
                </a:ext>
              </a:extLst>
            </p:cNvPr>
            <p:cNvSpPr/>
            <p:nvPr/>
          </p:nvSpPr>
          <p:spPr>
            <a:xfrm>
              <a:off x="7824788" y="3428873"/>
              <a:ext cx="1302178" cy="303618"/>
            </a:xfrm>
            <a:prstGeom prst="roundRect">
              <a:avLst/>
            </a:prstGeom>
            <a:solidFill>
              <a:srgbClr val="00549F"/>
            </a:solidFill>
            <a:ln>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Labels</a:t>
              </a:r>
            </a:p>
          </p:txBody>
        </p:sp>
        <p:cxnSp>
          <p:nvCxnSpPr>
            <p:cNvPr id="54" name="Gewinkelte Verbindung 29">
              <a:extLst>
                <a:ext uri="{FF2B5EF4-FFF2-40B4-BE49-F238E27FC236}">
                  <a16:creationId xmlns:a16="http://schemas.microsoft.com/office/drawing/2014/main" id="{FC0764E2-AFCA-429E-9E7D-DB099A66C529}"/>
                </a:ext>
              </a:extLst>
            </p:cNvPr>
            <p:cNvCxnSpPr>
              <a:cxnSpLocks/>
              <a:stCxn id="53" idx="2"/>
              <a:endCxn id="36" idx="2"/>
            </p:cNvCxnSpPr>
            <p:nvPr/>
          </p:nvCxnSpPr>
          <p:spPr>
            <a:xfrm rot="5400000">
              <a:off x="5470066" y="1481682"/>
              <a:ext cx="755002" cy="5256621"/>
            </a:xfrm>
            <a:prstGeom prst="bentConnector3">
              <a:avLst>
                <a:gd name="adj1" fmla="val 201521"/>
              </a:avLst>
            </a:prstGeom>
            <a:solidFill>
              <a:srgbClr val="00549F"/>
            </a:solidFill>
            <a:ln w="38100">
              <a:solidFill>
                <a:srgbClr val="00549F"/>
              </a:solidFill>
              <a:tailEnd type="triangle"/>
            </a:ln>
          </p:spPr>
          <p:style>
            <a:lnRef idx="1">
              <a:schemeClr val="accent1"/>
            </a:lnRef>
            <a:fillRef idx="0">
              <a:schemeClr val="accent1"/>
            </a:fillRef>
            <a:effectRef idx="0">
              <a:schemeClr val="accent1"/>
            </a:effectRef>
            <a:fontRef idx="minor">
              <a:schemeClr val="tx1"/>
            </a:fontRef>
          </p:style>
        </p:cxnSp>
        <p:sp>
          <p:nvSpPr>
            <p:cNvPr id="55" name="Textfeld 54">
              <a:extLst>
                <a:ext uri="{FF2B5EF4-FFF2-40B4-BE49-F238E27FC236}">
                  <a16:creationId xmlns:a16="http://schemas.microsoft.com/office/drawing/2014/main" id="{02441D71-4944-4870-8A4C-F0D8B0C3913D}"/>
                </a:ext>
              </a:extLst>
            </p:cNvPr>
            <p:cNvSpPr txBox="1"/>
            <p:nvPr/>
          </p:nvSpPr>
          <p:spPr>
            <a:xfrm>
              <a:off x="5148145" y="5303338"/>
              <a:ext cx="865893" cy="171464"/>
            </a:xfrm>
            <a:prstGeom prst="rect">
              <a:avLst/>
            </a:prstGeom>
            <a:noFill/>
          </p:spPr>
          <p:txBody>
            <a:bodyPr wrap="none" rtlCol="0">
              <a:spAutoFit/>
            </a:bodyPr>
            <a:lstStyle/>
            <a:p>
              <a:r>
                <a:rPr lang="de-DE" sz="1200" dirty="0"/>
                <a:t>Wasserstein-Loss</a:t>
              </a:r>
            </a:p>
          </p:txBody>
        </p:sp>
        <p:cxnSp>
          <p:nvCxnSpPr>
            <p:cNvPr id="56" name="Gewinkelte Verbindung 34">
              <a:extLst>
                <a:ext uri="{FF2B5EF4-FFF2-40B4-BE49-F238E27FC236}">
                  <a16:creationId xmlns:a16="http://schemas.microsoft.com/office/drawing/2014/main" id="{7CBAA42E-CD42-4508-9611-1E4048A1320D}"/>
                </a:ext>
              </a:extLst>
            </p:cNvPr>
            <p:cNvCxnSpPr>
              <a:cxnSpLocks/>
              <a:stCxn id="53" idx="0"/>
              <a:endCxn id="49" idx="0"/>
            </p:cNvCxnSpPr>
            <p:nvPr/>
          </p:nvCxnSpPr>
          <p:spPr>
            <a:xfrm rot="16200000" flipV="1">
              <a:off x="7251847" y="2204842"/>
              <a:ext cx="202356" cy="2245706"/>
            </a:xfrm>
            <a:prstGeom prst="bentConnector3">
              <a:avLst>
                <a:gd name="adj1" fmla="val 238313"/>
              </a:avLst>
            </a:prstGeom>
            <a:solidFill>
              <a:srgbClr val="00549F"/>
            </a:solidFill>
            <a:ln w="38100">
              <a:solidFill>
                <a:srgbClr val="00549F"/>
              </a:solidFill>
              <a:tailEnd type="triangle"/>
            </a:ln>
          </p:spPr>
          <p:style>
            <a:lnRef idx="1">
              <a:schemeClr val="accent1"/>
            </a:lnRef>
            <a:fillRef idx="0">
              <a:schemeClr val="accent1"/>
            </a:fillRef>
            <a:effectRef idx="0">
              <a:schemeClr val="accent1"/>
            </a:effectRef>
            <a:fontRef idx="minor">
              <a:schemeClr val="tx1"/>
            </a:fontRef>
          </p:style>
        </p:cxnSp>
        <p:sp>
          <p:nvSpPr>
            <p:cNvPr id="57" name="Textfeld 56">
              <a:extLst>
                <a:ext uri="{FF2B5EF4-FFF2-40B4-BE49-F238E27FC236}">
                  <a16:creationId xmlns:a16="http://schemas.microsoft.com/office/drawing/2014/main" id="{2BCED3A9-3F2B-4CC5-B09C-4663CE9A4F1D}"/>
                </a:ext>
              </a:extLst>
            </p:cNvPr>
            <p:cNvSpPr txBox="1"/>
            <p:nvPr/>
          </p:nvSpPr>
          <p:spPr>
            <a:xfrm>
              <a:off x="6583282" y="2505911"/>
              <a:ext cx="865893" cy="171464"/>
            </a:xfrm>
            <a:prstGeom prst="rect">
              <a:avLst/>
            </a:prstGeom>
            <a:noFill/>
          </p:spPr>
          <p:txBody>
            <a:bodyPr wrap="none" rtlCol="0">
              <a:spAutoFit/>
            </a:bodyPr>
            <a:lstStyle/>
            <a:p>
              <a:r>
                <a:rPr lang="de-DE" sz="1200" dirty="0"/>
                <a:t>Wasserstein-Loss</a:t>
              </a:r>
            </a:p>
          </p:txBody>
        </p:sp>
      </p:grpSp>
      <p:sp>
        <p:nvSpPr>
          <p:cNvPr id="5" name="Textfeld 4">
            <a:extLst>
              <a:ext uri="{FF2B5EF4-FFF2-40B4-BE49-F238E27FC236}">
                <a16:creationId xmlns:a16="http://schemas.microsoft.com/office/drawing/2014/main" id="{72A10B37-CF49-4B2C-AF91-E0AC0D9C6CD2}"/>
              </a:ext>
            </a:extLst>
          </p:cNvPr>
          <p:cNvSpPr txBox="1"/>
          <p:nvPr/>
        </p:nvSpPr>
        <p:spPr>
          <a:xfrm>
            <a:off x="516953" y="5134708"/>
            <a:ext cx="5485261" cy="646331"/>
          </a:xfrm>
          <a:prstGeom prst="rect">
            <a:avLst/>
          </a:prstGeom>
          <a:noFill/>
        </p:spPr>
        <p:txBody>
          <a:bodyPr wrap="square" rtlCol="0">
            <a:spAutoFit/>
          </a:bodyPr>
          <a:lstStyle/>
          <a:p>
            <a:r>
              <a:rPr lang="en-US" dirty="0"/>
              <a:t>Currently only supported in development mode please approach Niklas for further information</a:t>
            </a:r>
          </a:p>
        </p:txBody>
      </p:sp>
    </p:spTree>
    <p:extLst>
      <p:ext uri="{BB962C8B-B14F-4D97-AF65-F5344CB8AC3E}">
        <p14:creationId xmlns:p14="http://schemas.microsoft.com/office/powerpoint/2010/main" val="276140166"/>
      </p:ext>
    </p:extLst>
  </p:cSld>
  <p:clrMapOvr>
    <a:masterClrMapping/>
  </p:clrMapOvr>
</p:sld>
</file>

<file path=ppt/theme/theme1.xml><?xml version="1.0" encoding="utf-8"?>
<a:theme xmlns:a="http://schemas.openxmlformats.org/drawingml/2006/main" name="Präsentation_Master_RWTH_Institute">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CEFD8174-B432-0E41-952E-1272E9F572E1}" vid="{3F0A0FE4-94B6-1849-8B9A-8554E21D1E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1074</Words>
  <Application>Microsoft Office PowerPoint</Application>
  <PresentationFormat>Breitbild</PresentationFormat>
  <Paragraphs>247</Paragraphs>
  <Slides>23</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Arial</vt:lpstr>
      <vt:lpstr>Calibri</vt:lpstr>
      <vt:lpstr>Cambria Math</vt:lpstr>
      <vt:lpstr>Symbol</vt:lpstr>
      <vt:lpstr>Wingdings</vt:lpstr>
      <vt:lpstr>Präsentation_Master_RWTH_Institute</vt:lpstr>
      <vt:lpstr>DRAGen – Discrete RVE Automation and Generation</vt:lpstr>
      <vt:lpstr>Introduction – Why DRAGen?</vt:lpstr>
      <vt:lpstr>DRAGen – The Main Idea </vt:lpstr>
      <vt:lpstr>Microstructure Measurement</vt:lpstr>
      <vt:lpstr>DRAGen – The Main Idea </vt:lpstr>
      <vt:lpstr>Input Data – Using a csv-File</vt:lpstr>
      <vt:lpstr>Input Data – Rotation &amp; Texture</vt:lpstr>
      <vt:lpstr>Input Data – Using Machine Learning</vt:lpstr>
      <vt:lpstr>Input Data – Using Machine Learning</vt:lpstr>
      <vt:lpstr>DRAGen – The Main Idea </vt:lpstr>
      <vt:lpstr>The Generation Process – Why Ellipsoids?</vt:lpstr>
      <vt:lpstr>The Generation Process – Generating the Grid</vt:lpstr>
      <vt:lpstr>The Generation Process – Generating the Grid</vt:lpstr>
      <vt:lpstr>The Generation Process – Generating the Grid</vt:lpstr>
      <vt:lpstr>DRAGen – The Main Idea </vt:lpstr>
      <vt:lpstr>The Generation Process – Building the Model</vt:lpstr>
      <vt:lpstr>The Generation Process – Building the Model</vt:lpstr>
      <vt:lpstr>The Generation Process – Building the Model</vt:lpstr>
      <vt:lpstr>RVE-Development</vt:lpstr>
      <vt:lpstr>DRAGen – The Main Idea </vt:lpstr>
      <vt:lpstr>What‘s next?</vt:lpstr>
      <vt:lpstr>Access to DRAGen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Sebastian Münstermann</dc:creator>
  <cp:lastModifiedBy>Manuel Henrich</cp:lastModifiedBy>
  <cp:revision>535</cp:revision>
  <dcterms:created xsi:type="dcterms:W3CDTF">2017-06-27T11:44:45Z</dcterms:created>
  <dcterms:modified xsi:type="dcterms:W3CDTF">2021-05-11T20:22:20Z</dcterms:modified>
</cp:coreProperties>
</file>